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319" r:id="rId2"/>
    <p:sldId id="256" r:id="rId3"/>
    <p:sldId id="257" r:id="rId4"/>
    <p:sldId id="268" r:id="rId5"/>
    <p:sldId id="269" r:id="rId6"/>
    <p:sldId id="276" r:id="rId7"/>
    <p:sldId id="258" r:id="rId8"/>
    <p:sldId id="259" r:id="rId9"/>
    <p:sldId id="270" r:id="rId10"/>
    <p:sldId id="260" r:id="rId11"/>
    <p:sldId id="271" r:id="rId12"/>
    <p:sldId id="273" r:id="rId13"/>
    <p:sldId id="274" r:id="rId14"/>
    <p:sldId id="275" r:id="rId15"/>
    <p:sldId id="277" r:id="rId16"/>
    <p:sldId id="296" r:id="rId17"/>
    <p:sldId id="278" r:id="rId18"/>
    <p:sldId id="289" r:id="rId19"/>
    <p:sldId id="287" r:id="rId20"/>
    <p:sldId id="290" r:id="rId21"/>
    <p:sldId id="291" r:id="rId22"/>
    <p:sldId id="292" r:id="rId23"/>
    <p:sldId id="294" r:id="rId24"/>
    <p:sldId id="295" r:id="rId25"/>
    <p:sldId id="329" r:id="rId26"/>
    <p:sldId id="330" r:id="rId27"/>
    <p:sldId id="298" r:id="rId28"/>
    <p:sldId id="325" r:id="rId29"/>
    <p:sldId id="297" r:id="rId30"/>
    <p:sldId id="280" r:id="rId31"/>
    <p:sldId id="300" r:id="rId32"/>
    <p:sldId id="302" r:id="rId33"/>
    <p:sldId id="310" r:id="rId34"/>
    <p:sldId id="279" r:id="rId35"/>
    <p:sldId id="281" r:id="rId36"/>
    <p:sldId id="262" r:id="rId37"/>
    <p:sldId id="311" r:id="rId38"/>
    <p:sldId id="312" r:id="rId39"/>
    <p:sldId id="313" r:id="rId40"/>
    <p:sldId id="303" r:id="rId41"/>
    <p:sldId id="283" r:id="rId42"/>
    <p:sldId id="285" r:id="rId43"/>
    <p:sldId id="286" r:id="rId44"/>
    <p:sldId id="327" r:id="rId45"/>
    <p:sldId id="328" r:id="rId46"/>
    <p:sldId id="331" r:id="rId47"/>
    <p:sldId id="315" r:id="rId48"/>
    <p:sldId id="307" r:id="rId49"/>
    <p:sldId id="306" r:id="rId50"/>
    <p:sldId id="317" r:id="rId51"/>
    <p:sldId id="318" r:id="rId52"/>
    <p:sldId id="326" r:id="rId53"/>
    <p:sldId id="264" r:id="rId54"/>
    <p:sldId id="323" r:id="rId55"/>
    <p:sldId id="324" r:id="rId56"/>
    <p:sldId id="266" r:id="rId57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G마켓 산스 Bold" panose="02000000000000000000" pitchFamily="50" charset="-127"/>
      <p:regular r:id="rId63"/>
    </p:embeddedFont>
    <p:embeddedFont>
      <p:font typeface="G마켓 산스 Medium" panose="02000000000000000000" pitchFamily="50" charset="-127"/>
      <p:regular r:id="rId64"/>
    </p:embeddedFont>
    <p:embeddedFont>
      <p:font typeface="나눔고딕 ExtraBold" panose="020D0904000000000000" pitchFamily="50" charset="-127"/>
      <p:bold r:id="rId65"/>
    </p:embeddedFont>
    <p:embeddedFont>
      <p:font typeface="나눔스퀘어 Bold" panose="020B0600000101010101" pitchFamily="50" charset="-127"/>
      <p:bold r:id="rId66"/>
    </p:embeddedFont>
    <p:embeddedFont>
      <p:font typeface="나눔스퀘어OTF" panose="020B0600000101010101" pitchFamily="34" charset="-127"/>
      <p:regular r:id="rId67"/>
    </p:embeddedFont>
    <p:embeddedFont>
      <p:font typeface="나눔스퀘어OTF Bold" panose="020B0600000101010101" pitchFamily="34" charset="-127"/>
      <p:bold r:id="rId68"/>
    </p:embeddedFont>
    <p:embeddedFont>
      <p:font typeface="나눔스퀘어OTF ExtraBold" panose="020B0600000101010101" pitchFamily="34" charset="-127"/>
      <p:bold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맑은 고딕" panose="020B0503020000020004" pitchFamily="50" charset="-127"/>
      <p:regular r:id="rId70"/>
      <p:bold r:id="rId71"/>
    </p:embeddedFont>
    <p:embeddedFont>
      <p:font typeface="페이북 OTF ExtraBold" panose="00000800000000000000" pitchFamily="50" charset="-127"/>
      <p:bold r:id="rId72"/>
    </p:embeddedFont>
    <p:embeddedFont>
      <p:font typeface="페이북 OTF Light" panose="00000300000000000000" pitchFamily="50" charset="-127"/>
      <p:regular r:id="rId73"/>
    </p:embeddedFont>
    <p:embeddedFont>
      <p:font typeface="페이북 OTF Medium" panose="00000600000000000000" pitchFamily="50" charset="-127"/>
      <p:regular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976"/>
    <a:srgbClr val="F4F4F4"/>
    <a:srgbClr val="29323C"/>
    <a:srgbClr val="0000FF"/>
    <a:srgbClr val="CCFFCC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2255" autoAdjust="0"/>
  </p:normalViewPr>
  <p:slideViewPr>
    <p:cSldViewPr snapToGrid="0">
      <p:cViewPr varScale="1">
        <p:scale>
          <a:sx n="72" d="100"/>
          <a:sy n="72" d="100"/>
        </p:scale>
        <p:origin x="162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FAE94-B0A8-4FBB-AB6B-E3AC990A124D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28E19-2866-4F18-946F-5B17BC70D7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57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https://www.openbanking.or.kr/apt/content/openplatform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28E19-2866-4F18-946F-5B17BC70D7E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960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https://www.openbanking.or.kr/apt/content/openplatform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28E19-2866-4F18-946F-5B17BC70D7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3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E7D26-654A-45E7-D807-ED7AD0FB9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CE241C-57CC-9BC3-2C8A-F714B63B6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F5F75-7699-1571-1A4F-FD227FE8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C8E30-098A-BCC7-63D6-2AAF0BAE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29F20-0D2D-36C8-0F71-86F0F9D5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6179C-90A6-F906-BBC3-39AF447C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99CB8-1B43-F646-056E-F65F667F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FE5F3-DD1D-8088-9CDA-E614835F4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B46AE-7F17-6CD2-49A0-9EEC449D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E31B6-8B5B-5C11-5687-750D1BC2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6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1D4347-B2FA-DCCE-4E06-D016A5E42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61271D-1678-AF6A-032C-39EBD0FF1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50D86-B83A-C346-D356-DD7356164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9E8F2-383B-7CB7-070A-78BC4B93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3C4B0-708D-6B2B-08F9-55707A65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4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67593-BAD3-BBE3-08A2-C93B248B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BAFFD-C248-A37B-16E7-6F99E8F7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81E37-1569-0346-B886-1E94AC614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DE2C88-9D8A-407E-A2F4-3E9B02C1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E8C83-36E8-DD1D-43DC-CEFE724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2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93411-3F09-CFA7-0DFE-4EBF8315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9B075-1420-222A-CC84-2AC676DEB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E04FE-554E-07C9-18CB-A9283237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48440-6D5A-9847-DFFE-06AF16B1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B4562-1C65-7723-89FC-1F8FF4C4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5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45C7E-42D2-3B37-BFE7-73459DE7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B2AE-C73F-87BF-BDB5-F4280868D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53B1FA-EA39-CAB2-7CDE-78AD620B3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C7B363-F0D1-0A03-A8C4-966572A6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E49343-D203-FA87-4364-5DE74520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A47B6-C492-7947-BDEF-845304F4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4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D82B3-B4C5-13C0-A968-DEFBF4EA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FC500-5EEF-DDD1-607C-57AE92D5C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8210C9-4744-94FB-C768-F6CD11975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90F108-0B56-F9EE-6633-EDEE9318D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D4F666-64B8-08FA-4CC3-B232AEA17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EC4C49-95D5-EB87-087D-C977185D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AA062-255F-3137-E476-7DC20C61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027B2B-22B4-E28A-BE25-5CA4A1FB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71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453E8-B191-4F4E-55FC-0DAA9C0C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8BC69F-3C5A-A49A-233F-F01F9C9E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E7529F-E0F4-11B9-5A10-5E22D787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DB4FAD-2896-B378-C73C-DD945F8C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92410A-746A-50D6-DD64-EF2303D39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53794D-32D2-3E68-B169-CAC84A56F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DF6233-666C-AFDF-F125-0EC6730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5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357A5-7323-F517-5D3D-2B4AF1D8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4F467-62E3-5062-64CC-E0E0FDC7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2A5BF0-34BA-8C7C-2AE2-6230B7933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7C5B0-135C-6D2F-EDFA-9B331A78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7CE5B2-9E3E-0CDE-D841-D43DBAE6D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9120C-48C6-1D24-C2E6-40CAA31C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2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1F2D4-B352-D4B7-3B46-71B55BDC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1F636F-E06F-ED36-955D-9EC97F6AF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2B4A4B-D5DD-C7BE-BB76-15BFC1F1A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A1189-0A75-0FBD-99B0-5E5CB0B4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CE51D5-8162-3C2D-A11D-DE271AD8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8F9A71-6612-884E-215F-E5AA217C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7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785715-AF6D-BD23-2161-B9265EC3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3B1947-0983-5728-FBFA-D23A63D9C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095AF-8095-62B1-925B-6DB529E7C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9A584-4724-4D5A-A343-291C802662C6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A4754-FFDC-04A9-903D-70F3B536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2D0AEF-B60B-30F4-5441-496B00289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632E7-8FAA-4CA0-8974-0604360FDB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1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144.24.91.101:8083/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://144.24.75.25:8082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144.24.75.25:8081/" TargetMode="External"/><Relationship Id="rId4" Type="http://schemas.openxmlformats.org/officeDocument/2006/relationships/image" Target="../media/image47.png"/><Relationship Id="rId9" Type="http://schemas.openxmlformats.org/officeDocument/2006/relationships/hyperlink" Target="http://144.24.91.101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../&#50724;&#54536;&#48197;&#53433;1&#54016;_&#54532;&#47196;&#51229;&#53944;&#49884;&#50672;&#50689;&#49345;.mp4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214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gitserver · GitHub Topics · GitHub">
            <a:extLst>
              <a:ext uri="{FF2B5EF4-FFF2-40B4-BE49-F238E27FC236}">
                <a16:creationId xmlns:a16="http://schemas.microsoft.com/office/drawing/2014/main" id="{F39578A2-985D-C98C-F8A6-82E0437D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09" y="2273423"/>
            <a:ext cx="1497739" cy="74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63281" y="-18468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아키텍처 설계</a:t>
            </a:r>
          </a:p>
        </p:txBody>
      </p:sp>
      <p:pic>
        <p:nvPicPr>
          <p:cNvPr id="1030" name="Picture 6" descr="Apache-Tomcat] - 톰캣 설치 및 이클립스 연동">
            <a:extLst>
              <a:ext uri="{FF2B5EF4-FFF2-40B4-BE49-F238E27FC236}">
                <a16:creationId xmlns:a16="http://schemas.microsoft.com/office/drawing/2014/main" id="{F511F899-9B36-30F7-7393-A2A4DB6C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7" y="4806755"/>
            <a:ext cx="427265" cy="4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Apache-Tomcat] - 톰캣 설치 및 이클립스 연동">
            <a:extLst>
              <a:ext uri="{FF2B5EF4-FFF2-40B4-BE49-F238E27FC236}">
                <a16:creationId xmlns:a16="http://schemas.microsoft.com/office/drawing/2014/main" id="{967C7D8D-8115-D3A3-EDD0-110238A9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33" y="4791213"/>
            <a:ext cx="427265" cy="4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Apache-Tomcat] - 톰캣 설치 및 이클립스 연동">
            <a:extLst>
              <a:ext uri="{FF2B5EF4-FFF2-40B4-BE49-F238E27FC236}">
                <a16:creationId xmlns:a16="http://schemas.microsoft.com/office/drawing/2014/main" id="{60611F79-24B3-72EF-E024-B0500D2E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99" y="4782018"/>
            <a:ext cx="427265" cy="4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Apache-Tomcat] - 톰캣 설치 및 이클립스 연동">
            <a:extLst>
              <a:ext uri="{FF2B5EF4-FFF2-40B4-BE49-F238E27FC236}">
                <a16:creationId xmlns:a16="http://schemas.microsoft.com/office/drawing/2014/main" id="{0AD48921-7B32-C9BD-8CCD-6DC6ED66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82" y="4798658"/>
            <a:ext cx="427265" cy="4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1C44EF1-029C-203D-9C6E-9ED34CEEFC8D}"/>
              </a:ext>
            </a:extLst>
          </p:cNvPr>
          <p:cNvCxnSpPr>
            <a:cxnSpLocks/>
          </p:cNvCxnSpPr>
          <p:nvPr/>
        </p:nvCxnSpPr>
        <p:spPr>
          <a:xfrm flipH="1">
            <a:off x="4488719" y="5072812"/>
            <a:ext cx="16981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AF389755-67AD-FF4C-A426-8BFEE71DF359}"/>
              </a:ext>
            </a:extLst>
          </p:cNvPr>
          <p:cNvSpPr txBox="1"/>
          <p:nvPr/>
        </p:nvSpPr>
        <p:spPr>
          <a:xfrm>
            <a:off x="5454988" y="5578239"/>
            <a:ext cx="2682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개별 은행 웹 어플리케이션 </a:t>
            </a:r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war</a:t>
            </a:r>
            <a:r>
              <a:rPr lang="ko-KR" altLang="en-US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파일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16B56F-385E-FC6F-92B0-8BB0CE0B605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180968" y="2620542"/>
            <a:ext cx="2393524" cy="17574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13F233B-D739-B580-DFE6-E5321FF639CC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3172823" y="2672901"/>
            <a:ext cx="1396383" cy="1705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E8C23E-29AC-0259-10D7-EC4EBE9D117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214909" y="2672901"/>
            <a:ext cx="354297" cy="17215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E8F625A-C535-FE53-D109-687C55C50B72}"/>
              </a:ext>
            </a:extLst>
          </p:cNvPr>
          <p:cNvSpPr/>
          <p:nvPr/>
        </p:nvSpPr>
        <p:spPr>
          <a:xfrm>
            <a:off x="438840" y="2133165"/>
            <a:ext cx="1908303" cy="3274541"/>
          </a:xfrm>
          <a:prstGeom prst="roundRect">
            <a:avLst>
              <a:gd name="adj" fmla="val 91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DCD96327-8689-E7FE-8163-412AB0782DAD}"/>
              </a:ext>
            </a:extLst>
          </p:cNvPr>
          <p:cNvSpPr/>
          <p:nvPr/>
        </p:nvSpPr>
        <p:spPr>
          <a:xfrm>
            <a:off x="534345" y="4796048"/>
            <a:ext cx="747584" cy="432486"/>
          </a:xfrm>
          <a:prstGeom prst="flowChartAlternateProcess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44BD4C59-73ED-C860-7973-5FFA8759A91B}"/>
              </a:ext>
            </a:extLst>
          </p:cNvPr>
          <p:cNvSpPr/>
          <p:nvPr/>
        </p:nvSpPr>
        <p:spPr>
          <a:xfrm>
            <a:off x="1509467" y="4791213"/>
            <a:ext cx="747584" cy="432486"/>
          </a:xfrm>
          <a:prstGeom prst="flowChartAlternateProcess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8AC7A3E-3ABF-9832-DA20-9597A0BBD489}"/>
              </a:ext>
            </a:extLst>
          </p:cNvPr>
          <p:cNvSpPr/>
          <p:nvPr/>
        </p:nvSpPr>
        <p:spPr>
          <a:xfrm>
            <a:off x="2807529" y="4791213"/>
            <a:ext cx="747584" cy="432486"/>
          </a:xfrm>
          <a:prstGeom prst="flowChartAlternateProcess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F08C458D-D910-2DC2-F399-B4870A993F45}"/>
              </a:ext>
            </a:extLst>
          </p:cNvPr>
          <p:cNvSpPr/>
          <p:nvPr/>
        </p:nvSpPr>
        <p:spPr>
          <a:xfrm>
            <a:off x="3826190" y="4791213"/>
            <a:ext cx="747584" cy="432486"/>
          </a:xfrm>
          <a:prstGeom prst="flowChartAlternateProcess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47C54C89-4A68-DCE9-99C8-636A0281A58E}"/>
              </a:ext>
            </a:extLst>
          </p:cNvPr>
          <p:cNvSpPr/>
          <p:nvPr/>
        </p:nvSpPr>
        <p:spPr>
          <a:xfrm>
            <a:off x="4574492" y="2404299"/>
            <a:ext cx="747584" cy="43248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FA670DA-BBB3-CF61-D038-99DF84BE76A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08137" y="5228534"/>
            <a:ext cx="0" cy="44797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D59A8C0-8AF9-5A97-489C-1EC2FB859C38}"/>
              </a:ext>
            </a:extLst>
          </p:cNvPr>
          <p:cNvCxnSpPr/>
          <p:nvPr/>
        </p:nvCxnSpPr>
        <p:spPr>
          <a:xfrm>
            <a:off x="1884288" y="5223699"/>
            <a:ext cx="0" cy="44797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2DAB74-B8E2-44A0-C52F-EA0448DD5240}"/>
              </a:ext>
            </a:extLst>
          </p:cNvPr>
          <p:cNvCxnSpPr/>
          <p:nvPr/>
        </p:nvCxnSpPr>
        <p:spPr>
          <a:xfrm>
            <a:off x="3204684" y="5209283"/>
            <a:ext cx="0" cy="44797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E12E1F-7A39-C635-3E76-567A9B3338B0}"/>
              </a:ext>
            </a:extLst>
          </p:cNvPr>
          <p:cNvCxnSpPr/>
          <p:nvPr/>
        </p:nvCxnSpPr>
        <p:spPr>
          <a:xfrm>
            <a:off x="4208126" y="5223699"/>
            <a:ext cx="0" cy="44797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A497B8-51F4-E368-4849-93164AD279B1}"/>
              </a:ext>
            </a:extLst>
          </p:cNvPr>
          <p:cNvSpPr txBox="1"/>
          <p:nvPr/>
        </p:nvSpPr>
        <p:spPr>
          <a:xfrm>
            <a:off x="4113930" y="2833860"/>
            <a:ext cx="17819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오픈뱅킹</a:t>
            </a:r>
            <a:r>
              <a:rPr lang="ko-KR" altLang="en-US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</a:t>
            </a:r>
          </a:p>
          <a:p>
            <a:pPr algn="ctr"/>
            <a:r>
              <a:rPr lang="en-US" altLang="ko-KR" sz="9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144.x.x.x.:8080</a:t>
            </a:r>
            <a:endParaRPr lang="ko-KR" altLang="en-US" sz="9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61A7A7-27FF-8CD5-76C7-64060295EC22}"/>
              </a:ext>
            </a:extLst>
          </p:cNvPr>
          <p:cNvSpPr txBox="1"/>
          <p:nvPr/>
        </p:nvSpPr>
        <p:spPr>
          <a:xfrm>
            <a:off x="2619611" y="4377960"/>
            <a:ext cx="1106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</a:t>
            </a:r>
            <a:r>
              <a:rPr lang="ko-KR" altLang="en-US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은행</a:t>
            </a:r>
            <a:endParaRPr lang="en-US" altLang="ko-KR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144.x.x.x:8083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77264-8981-2192-0A35-940067E81211}"/>
              </a:ext>
            </a:extLst>
          </p:cNvPr>
          <p:cNvSpPr txBox="1"/>
          <p:nvPr/>
        </p:nvSpPr>
        <p:spPr>
          <a:xfrm>
            <a:off x="3661697" y="4394436"/>
            <a:ext cx="1106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</a:t>
            </a:r>
            <a:r>
              <a:rPr lang="ko-KR" altLang="en-US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은행</a:t>
            </a:r>
            <a:endParaRPr lang="en-US" altLang="ko-KR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144.x.x.x:8084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0C31ED-D4CC-442B-F698-33B6BD1B6A6C}"/>
              </a:ext>
            </a:extLst>
          </p:cNvPr>
          <p:cNvSpPr txBox="1"/>
          <p:nvPr/>
        </p:nvSpPr>
        <p:spPr>
          <a:xfrm>
            <a:off x="1319213" y="4386198"/>
            <a:ext cx="1106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</a:t>
            </a:r>
            <a:r>
              <a:rPr lang="ko-KR" altLang="en-US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은행</a:t>
            </a:r>
            <a:endParaRPr lang="en-US" altLang="ko-KR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144.x.x.x:8082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50F14D-7F7F-A4AD-6EE9-7705C39E6E63}"/>
              </a:ext>
            </a:extLst>
          </p:cNvPr>
          <p:cNvSpPr txBox="1"/>
          <p:nvPr/>
        </p:nvSpPr>
        <p:spPr>
          <a:xfrm>
            <a:off x="351807" y="4394436"/>
            <a:ext cx="1106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</a:t>
            </a:r>
            <a:r>
              <a:rPr lang="ko-KR" altLang="en-US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은행</a:t>
            </a:r>
            <a:endParaRPr lang="en-US" altLang="ko-KR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144.x.x.x:8081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026" name="Picture 2" descr="오라클 클라우드 프리티어(2) - 무료 VPS 사용 | Hoing">
            <a:extLst>
              <a:ext uri="{FF2B5EF4-FFF2-40B4-BE49-F238E27FC236}">
                <a16:creationId xmlns:a16="http://schemas.microsoft.com/office/drawing/2014/main" id="{360E92E1-4FFB-B5A8-1D66-033B1783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393" y1="51496" x2="56647" y2="57265"/>
                        <a14:foregroundMark x1="64595" y1="54060" x2="21243" y2="54701"/>
                        <a14:foregroundMark x1="38006" y1="46154" x2="54913" y2="60684"/>
                        <a14:foregroundMark x1="60405" y1="54701" x2="60405" y2="54701"/>
                        <a14:foregroundMark x1="62428" y1="51068" x2="63873" y2="50427"/>
                        <a14:foregroundMark x1="65318" y1="49573" x2="66618" y2="50641"/>
                        <a14:foregroundMark x1="44509" y1="48932" x2="50723" y2="56410"/>
                        <a14:foregroundMark x1="51301" y1="51068" x2="69364" y2="58974"/>
                        <a14:foregroundMark x1="35983" y1="62607" x2="57370" y2="63675"/>
                        <a14:foregroundMark x1="32948" y1="60897" x2="48699" y2="61752"/>
                        <a14:foregroundMark x1="46243" y1="65598" x2="58092" y2="65598"/>
                        <a14:foregroundMark x1="54480" y1="58333" x2="66040" y2="60043"/>
                        <a14:foregroundMark x1="62139" y1="46581" x2="69364" y2="60043"/>
                        <a14:foregroundMark x1="53613" y1="42308" x2="68786" y2="57479"/>
                        <a14:foregroundMark x1="61705" y1="50214" x2="70809" y2="50214"/>
                        <a14:foregroundMark x1="60838" y1="47863" x2="64740" y2="46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91" y="1176712"/>
            <a:ext cx="1284180" cy="8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20576BC-0204-504C-93A9-D4E9C3DE1CA1}"/>
              </a:ext>
            </a:extLst>
          </p:cNvPr>
          <p:cNvSpPr txBox="1"/>
          <p:nvPr/>
        </p:nvSpPr>
        <p:spPr>
          <a:xfrm>
            <a:off x="925469" y="1847291"/>
            <a:ext cx="110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144.x.x.x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5BD2A02-B255-C1D9-470D-9694821C2FEE}"/>
              </a:ext>
            </a:extLst>
          </p:cNvPr>
          <p:cNvCxnSpPr>
            <a:cxnSpLocks/>
            <a:stCxn id="30" idx="0"/>
            <a:endCxn id="10" idx="1"/>
          </p:cNvCxnSpPr>
          <p:nvPr/>
        </p:nvCxnSpPr>
        <p:spPr>
          <a:xfrm flipV="1">
            <a:off x="905019" y="2620542"/>
            <a:ext cx="3669473" cy="1773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오라클 DB 아키텍쳐 살펴보기 (Database, Instance, Files, Memory, Process)">
            <a:extLst>
              <a:ext uri="{FF2B5EF4-FFF2-40B4-BE49-F238E27FC236}">
                <a16:creationId xmlns:a16="http://schemas.microsoft.com/office/drawing/2014/main" id="{B66112F2-A384-DC15-356C-899091A67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04" y="5671677"/>
            <a:ext cx="755844" cy="7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오라클 DB 아키텍쳐 살펴보기 (Database, Instance, Files, Memory, Process)">
            <a:extLst>
              <a:ext uri="{FF2B5EF4-FFF2-40B4-BE49-F238E27FC236}">
                <a16:creationId xmlns:a16="http://schemas.microsoft.com/office/drawing/2014/main" id="{E87A318C-A93C-A802-6CCC-2F1DB138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97" y="5645702"/>
            <a:ext cx="755844" cy="7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오라클 DB 아키텍쳐 살펴보기 (Database, Instance, Files, Memory, Process)">
            <a:extLst>
              <a:ext uri="{FF2B5EF4-FFF2-40B4-BE49-F238E27FC236}">
                <a16:creationId xmlns:a16="http://schemas.microsoft.com/office/drawing/2014/main" id="{DEFA54E8-2C6A-1D24-FD45-6CE355A4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193" y="5637464"/>
            <a:ext cx="755844" cy="7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오라클 DB 아키텍쳐 살펴보기 (Database, Instance, Files, Memory, Process)">
            <a:extLst>
              <a:ext uri="{FF2B5EF4-FFF2-40B4-BE49-F238E27FC236}">
                <a16:creationId xmlns:a16="http://schemas.microsoft.com/office/drawing/2014/main" id="{76841269-B52E-C305-9952-3AFCAB5A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362" y="5637464"/>
            <a:ext cx="755844" cy="7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163C87F-BC88-E9D2-C678-A6A4CC8E944C}"/>
              </a:ext>
            </a:extLst>
          </p:cNvPr>
          <p:cNvSpPr/>
          <p:nvPr/>
        </p:nvSpPr>
        <p:spPr>
          <a:xfrm>
            <a:off x="2445634" y="2133165"/>
            <a:ext cx="3070587" cy="3274541"/>
          </a:xfrm>
          <a:prstGeom prst="roundRect">
            <a:avLst>
              <a:gd name="adj" fmla="val 50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6" name="Picture 2" descr="오라클 클라우드 프리티어(2) - 무료 VPS 사용 | Hoing">
            <a:extLst>
              <a:ext uri="{FF2B5EF4-FFF2-40B4-BE49-F238E27FC236}">
                <a16:creationId xmlns:a16="http://schemas.microsoft.com/office/drawing/2014/main" id="{6EB89A56-6241-65F6-F651-3F2C4EC28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393" y1="51496" x2="56647" y2="57265"/>
                        <a14:foregroundMark x1="64595" y1="54060" x2="21243" y2="54701"/>
                        <a14:foregroundMark x1="38006" y1="46154" x2="54913" y2="60684"/>
                        <a14:foregroundMark x1="60405" y1="54701" x2="60405" y2="54701"/>
                        <a14:foregroundMark x1="62428" y1="51068" x2="63873" y2="50427"/>
                        <a14:foregroundMark x1="65318" y1="49573" x2="66618" y2="50641"/>
                        <a14:foregroundMark x1="44509" y1="48932" x2="50723" y2="56410"/>
                        <a14:foregroundMark x1="51301" y1="51068" x2="69364" y2="58974"/>
                        <a14:foregroundMark x1="35983" y1="62607" x2="57370" y2="63675"/>
                        <a14:foregroundMark x1="32948" y1="60897" x2="48699" y2="61752"/>
                        <a14:foregroundMark x1="46243" y1="65598" x2="58092" y2="65598"/>
                        <a14:foregroundMark x1="54480" y1="58333" x2="66040" y2="60043"/>
                        <a14:foregroundMark x1="62139" y1="46581" x2="69364" y2="60043"/>
                        <a14:foregroundMark x1="53613" y1="42308" x2="68786" y2="57479"/>
                        <a14:foregroundMark x1="61705" y1="50214" x2="70809" y2="50214"/>
                        <a14:foregroundMark x1="60838" y1="47863" x2="64740" y2="46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65" y="1149794"/>
            <a:ext cx="1284180" cy="86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5A626F5-F303-0CDC-A0F3-51D7F5B57242}"/>
              </a:ext>
            </a:extLst>
          </p:cNvPr>
          <p:cNvSpPr txBox="1"/>
          <p:nvPr/>
        </p:nvSpPr>
        <p:spPr>
          <a:xfrm>
            <a:off x="3591612" y="1805254"/>
            <a:ext cx="110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144.x.x.x</a:t>
            </a:r>
            <a:endParaRPr lang="ko-KR" altLang="en-US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40" name="Picture 6" descr="Spring Boot">
            <a:extLst>
              <a:ext uri="{FF2B5EF4-FFF2-40B4-BE49-F238E27FC236}">
                <a16:creationId xmlns:a16="http://schemas.microsoft.com/office/drawing/2014/main" id="{482C418B-6931-565F-D29A-C3944D363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623" y="2481848"/>
            <a:ext cx="305046" cy="2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Docker란 무엇입니까? | AWS">
            <a:extLst>
              <a:ext uri="{FF2B5EF4-FFF2-40B4-BE49-F238E27FC236}">
                <a16:creationId xmlns:a16="http://schemas.microsoft.com/office/drawing/2014/main" id="{62A144C4-C98C-C22B-26BB-5D8F85AAF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91" y="5031133"/>
            <a:ext cx="1024572" cy="4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Docker란 무엇입니까? | AWS">
            <a:extLst>
              <a:ext uri="{FF2B5EF4-FFF2-40B4-BE49-F238E27FC236}">
                <a16:creationId xmlns:a16="http://schemas.microsoft.com/office/drawing/2014/main" id="{A06C5898-C41D-14D6-A90B-95B3E3B9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80" y="5024008"/>
            <a:ext cx="1024572" cy="4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Docker란 무엇입니까? | AWS">
            <a:extLst>
              <a:ext uri="{FF2B5EF4-FFF2-40B4-BE49-F238E27FC236}">
                <a16:creationId xmlns:a16="http://schemas.microsoft.com/office/drawing/2014/main" id="{72250F44-C810-F49E-A422-44FF2674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2" y="5040492"/>
            <a:ext cx="1024572" cy="4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 descr="Docker란 무엇입니까? | AWS">
            <a:extLst>
              <a:ext uri="{FF2B5EF4-FFF2-40B4-BE49-F238E27FC236}">
                <a16:creationId xmlns:a16="http://schemas.microsoft.com/office/drawing/2014/main" id="{86D160E3-F70E-E585-5F89-6DA0D8B0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58" y="5049152"/>
            <a:ext cx="1024572" cy="4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E7CC33-D33F-C284-8F75-5903D1ECA052}"/>
              </a:ext>
            </a:extLst>
          </p:cNvPr>
          <p:cNvSpPr txBox="1"/>
          <p:nvPr/>
        </p:nvSpPr>
        <p:spPr>
          <a:xfrm>
            <a:off x="2456601" y="2910814"/>
            <a:ext cx="17819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Git</a:t>
            </a:r>
            <a:r>
              <a:rPr lang="ko-KR" altLang="en-US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Server</a:t>
            </a:r>
          </a:p>
          <a:p>
            <a:pPr algn="ctr"/>
            <a:r>
              <a:rPr lang="en-US" altLang="ko-KR" sz="9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35.227.137.238:13000/</a:t>
            </a:r>
            <a:endParaRPr lang="ko-KR" altLang="en-US" sz="9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E2D31A3-E429-0C7F-D7A2-AE992BB064F5}"/>
              </a:ext>
            </a:extLst>
          </p:cNvPr>
          <p:cNvSpPr txBox="1"/>
          <p:nvPr/>
        </p:nvSpPr>
        <p:spPr>
          <a:xfrm>
            <a:off x="463729" y="1297894"/>
            <a:ext cx="7856656" cy="68596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2B85AB1-00B7-2163-CE33-B2D5809B3D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807" y="1773992"/>
            <a:ext cx="5426613" cy="3519237"/>
          </a:xfrm>
          <a:prstGeom prst="rect">
            <a:avLst/>
          </a:prstGeom>
        </p:spPr>
      </p:pic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467CF238-3868-D8B0-FE86-FE1490842203}"/>
              </a:ext>
            </a:extLst>
          </p:cNvPr>
          <p:cNvSpPr/>
          <p:nvPr/>
        </p:nvSpPr>
        <p:spPr>
          <a:xfrm>
            <a:off x="6276371" y="883408"/>
            <a:ext cx="5802002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오픈뱅킹</a:t>
            </a:r>
            <a:r>
              <a:rPr lang="ko-KR" altLang="en-US" sz="1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시스템 아키텍처</a:t>
            </a:r>
            <a:r>
              <a:rPr lang="en-US" altLang="ko-KR" sz="1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후</a:t>
            </a:r>
            <a:r>
              <a:rPr lang="en-US" altLang="ko-KR" sz="1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A1E16-579B-BEC9-0BB3-C698BCD58C42}"/>
              </a:ext>
            </a:extLst>
          </p:cNvPr>
          <p:cNvSpPr txBox="1"/>
          <p:nvPr/>
        </p:nvSpPr>
        <p:spPr>
          <a:xfrm>
            <a:off x="112438" y="1219846"/>
            <a:ext cx="580338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AC670E71-1291-CA1E-A688-EF42AC193004}"/>
              </a:ext>
            </a:extLst>
          </p:cNvPr>
          <p:cNvSpPr txBox="1"/>
          <p:nvPr/>
        </p:nvSpPr>
        <p:spPr>
          <a:xfrm>
            <a:off x="6274515" y="1219846"/>
            <a:ext cx="580338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6E755E-3AAC-B781-FF1E-FC1941A6DEDE}"/>
              </a:ext>
            </a:extLst>
          </p:cNvPr>
          <p:cNvSpPr/>
          <p:nvPr/>
        </p:nvSpPr>
        <p:spPr>
          <a:xfrm>
            <a:off x="114294" y="883408"/>
            <a:ext cx="5802002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오픈뱅킹</a:t>
            </a:r>
            <a:r>
              <a:rPr lang="ko-KR" altLang="en-US" sz="1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시스템 아키텍처</a:t>
            </a:r>
            <a:r>
              <a:rPr lang="en-US" altLang="ko-KR" sz="1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1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전</a:t>
            </a:r>
            <a:r>
              <a:rPr lang="en-US" altLang="ko-KR" sz="1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079" name="그림 1078">
            <a:extLst>
              <a:ext uri="{FF2B5EF4-FFF2-40B4-BE49-F238E27FC236}">
                <a16:creationId xmlns:a16="http://schemas.microsoft.com/office/drawing/2014/main" id="{AE1CFED9-7DFC-223F-8538-DE43C59E69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2401" y="1822101"/>
            <a:ext cx="5349574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2ED44-C93F-A85D-DC7E-BA80F5263E99}"/>
              </a:ext>
            </a:extLst>
          </p:cNvPr>
          <p:cNvSpPr txBox="1"/>
          <p:nvPr/>
        </p:nvSpPr>
        <p:spPr>
          <a:xfrm>
            <a:off x="200508" y="623875"/>
            <a:ext cx="21098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  <a:highlight>
                <a:srgbClr val="F4F4F4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9581" y="-17960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 명세서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81715-9329-02F2-9E08-46EA9CFC8A72}"/>
              </a:ext>
            </a:extLst>
          </p:cNvPr>
          <p:cNvSpPr txBox="1"/>
          <p:nvPr/>
        </p:nvSpPr>
        <p:spPr>
          <a:xfrm>
            <a:off x="2284740" y="5784545"/>
            <a:ext cx="9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사용자가 이용가능한 기능은 크게 회원가입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계좌등록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이체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계좌조회 등이 있다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DBA1A69-2A0C-F6C4-D43D-CC7F1E8A1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5722"/>
              </p:ext>
            </p:extLst>
          </p:nvPr>
        </p:nvGraphicFramePr>
        <p:xfrm>
          <a:off x="1431516" y="1162686"/>
          <a:ext cx="9328968" cy="4351336"/>
        </p:xfrm>
        <a:graphic>
          <a:graphicData uri="http://schemas.openxmlformats.org/drawingml/2006/table">
            <a:tbl>
              <a:tblPr/>
              <a:tblGrid>
                <a:gridCol w="864636">
                  <a:extLst>
                    <a:ext uri="{9D8B030D-6E8A-4147-A177-3AD203B41FA5}">
                      <a16:colId xmlns:a16="http://schemas.microsoft.com/office/drawing/2014/main" val="418302141"/>
                    </a:ext>
                  </a:extLst>
                </a:gridCol>
                <a:gridCol w="546086">
                  <a:extLst>
                    <a:ext uri="{9D8B030D-6E8A-4147-A177-3AD203B41FA5}">
                      <a16:colId xmlns:a16="http://schemas.microsoft.com/office/drawing/2014/main" val="26674584"/>
                    </a:ext>
                  </a:extLst>
                </a:gridCol>
                <a:gridCol w="803960">
                  <a:extLst>
                    <a:ext uri="{9D8B030D-6E8A-4147-A177-3AD203B41FA5}">
                      <a16:colId xmlns:a16="http://schemas.microsoft.com/office/drawing/2014/main" val="1863871629"/>
                    </a:ext>
                  </a:extLst>
                </a:gridCol>
                <a:gridCol w="864636">
                  <a:extLst>
                    <a:ext uri="{9D8B030D-6E8A-4147-A177-3AD203B41FA5}">
                      <a16:colId xmlns:a16="http://schemas.microsoft.com/office/drawing/2014/main" val="3050858960"/>
                    </a:ext>
                  </a:extLst>
                </a:gridCol>
                <a:gridCol w="834298">
                  <a:extLst>
                    <a:ext uri="{9D8B030D-6E8A-4147-A177-3AD203B41FA5}">
                      <a16:colId xmlns:a16="http://schemas.microsoft.com/office/drawing/2014/main" val="4091892057"/>
                    </a:ext>
                  </a:extLst>
                </a:gridCol>
                <a:gridCol w="2578739">
                  <a:extLst>
                    <a:ext uri="{9D8B030D-6E8A-4147-A177-3AD203B41FA5}">
                      <a16:colId xmlns:a16="http://schemas.microsoft.com/office/drawing/2014/main" val="2777416164"/>
                    </a:ext>
                  </a:extLst>
                </a:gridCol>
                <a:gridCol w="2836613">
                  <a:extLst>
                    <a:ext uri="{9D8B030D-6E8A-4147-A177-3AD203B41FA5}">
                      <a16:colId xmlns:a16="http://schemas.microsoft.com/office/drawing/2014/main" val="2189351111"/>
                    </a:ext>
                  </a:extLst>
                </a:gridCol>
              </a:tblGrid>
              <a:tr h="1349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번호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기능분류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기능설명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비고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577455"/>
                  </a:ext>
                </a:extLst>
              </a:tr>
              <a:tr h="134906"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대분류 기능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중분류 기능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소분류 기능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세분류 기능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64222"/>
                  </a:ext>
                </a:extLst>
              </a:tr>
              <a:tr h="1349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조회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금융상품전체조회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전체 금융 상품 조회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예적금 상품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751573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계좌실명조회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특정 계좌의 계좌번호와 인증 정보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실명 번호 앞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자리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를 이용하여 해당 계좌의 예금주 성명을 확인​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이체 시 예금주 정보 확인용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22908"/>
                  </a:ext>
                </a:extLst>
              </a:tr>
              <a:tr h="1349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잔액조회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모든계좌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등록된 모든 계좌 잔액 조회​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05480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등록계좌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등록한 특정 계좌의 잔액 조회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85892"/>
                  </a:ext>
                </a:extLst>
              </a:tr>
              <a:tr h="1349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거래내역조회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모든계좌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등록된 모든 계좌 거래 내역 조회​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081027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등록계좌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등록한 특정 계좌의 거래내역 조회​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039560"/>
                  </a:ext>
                </a:extLst>
              </a:tr>
              <a:tr h="142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가입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회원등록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회원가입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개별은행을 통한 회원 가입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523885"/>
                  </a:ext>
                </a:extLst>
              </a:tr>
              <a:tr h="142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상품 가입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회원인 경우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 후 상품 가입 가능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상품 가입 시 계좌 생성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계좌 번호 자동 생성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331668"/>
                  </a:ext>
                </a:extLst>
              </a:tr>
              <a:tr h="13490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통합이체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출금 정보 확인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조회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출금 은행 선택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로그인한 회원정보를 기반으로 가입한 은행들 조회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나열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selectDepositBank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18859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출금 계좌 선택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은행 선택 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해당 은행의 계좌들 조회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나열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selectDepositAccount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915724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출금 계좌 잔액 조회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 계좌의 잔액 보여줌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selectDepositAccountBalance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235646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인증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출금 계좌 인증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 은행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&amp;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계좌의 비밀번호 입력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맞으면 잔액이 딱 나옴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checkDepositAccountPasswd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1012"/>
                  </a:ext>
                </a:extLst>
              </a:tr>
              <a:tr h="1349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 정보 조회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조회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 은행 선택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입금할 은행 선택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selectWithdrawBank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004654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 계좌 선택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입금할 은행선택 뒤 계좌번호 입력 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07349"/>
                  </a:ext>
                </a:extLst>
              </a:tr>
              <a:tr h="13490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이체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이체 확인 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입금자 정보 실명 확인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은행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이름 표시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입금할 금액 표시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맞으면 이체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아니면 취소 버튼 클릭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selectWithdrawBank, selectWithdrawAccount, selectWithdrawAccountName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043790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이체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이체 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출금 은행의 계좌에서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입금금액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만큼 빼기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798510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 은행의 계좌에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입금금액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만큼 더하기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956759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취소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취소 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취소 버튼 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통합계좌이체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화면으로 이동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59435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이체 성공 팝업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이체 성공 팝업 표시 후 메인 페이지로 이동 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578505"/>
                  </a:ext>
                </a:extLst>
              </a:tr>
              <a:tr h="1349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거래내역 기록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출금 기록 저장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출금 은행 거래내역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에 출금 기록 저장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673114"/>
                  </a:ext>
                </a:extLst>
              </a:tr>
              <a:tr h="13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 기록 저장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입금 은행 거래내역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에 입금 기록 저장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0538"/>
                  </a:ext>
                </a:extLst>
              </a:tr>
              <a:tr h="2305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소셜 로그인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네이버 로그인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네이버 계정으로 로그인함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데이터베이스에 없을 시 누락 사항 회원가입 폼으로 이동하여 등록 후 로그인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07620"/>
                  </a:ext>
                </a:extLst>
              </a:tr>
              <a:tr h="2305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카카오 로그인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카카오 계정으로 로그인함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데이터베이스에 없을 시 누락 사항 회원가입 폼으로 이동하여 등록 후 로그인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646729"/>
                  </a:ext>
                </a:extLst>
              </a:tr>
              <a:tr h="142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개별 은행 로그인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658294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 로그인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로그인하여 회원 관리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 들어오면 자동으로 관리자 페이지로 이동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 추가는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에서 따로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55470"/>
                  </a:ext>
                </a:extLst>
              </a:tr>
              <a:tr h="142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상품 가입 해제 요청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 승인 하에 다음단계 진행 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03031"/>
                  </a:ext>
                </a:extLst>
              </a:tr>
              <a:tr h="142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탈퇴 요청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 승인 하에 다음단계 진행 </a:t>
                      </a: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06" marR="4906" marT="4906" marB="294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189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67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9581" y="-18214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 명세서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FBEC3-19C2-1446-E527-8968C31B727C}"/>
              </a:ext>
            </a:extLst>
          </p:cNvPr>
          <p:cNvSpPr txBox="1"/>
          <p:nvPr/>
        </p:nvSpPr>
        <p:spPr>
          <a:xfrm>
            <a:off x="106501" y="917690"/>
            <a:ext cx="21098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  <a:highlight>
                <a:srgbClr val="F4F4F4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DCF26-F397-4BFC-766B-DBD6B9808FE8}"/>
              </a:ext>
            </a:extLst>
          </p:cNvPr>
          <p:cNvSpPr txBox="1"/>
          <p:nvPr/>
        </p:nvSpPr>
        <p:spPr>
          <a:xfrm>
            <a:off x="3300740" y="5091688"/>
            <a:ext cx="9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관리자가 이용가능한 기능은 크게 조회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회원관리 등이 있음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0A7BB58-CA6A-16EF-9D2B-69FD1ED91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15147"/>
              </p:ext>
            </p:extLst>
          </p:nvPr>
        </p:nvGraphicFramePr>
        <p:xfrm>
          <a:off x="312420" y="1921060"/>
          <a:ext cx="11567159" cy="2143998"/>
        </p:xfrm>
        <a:graphic>
          <a:graphicData uri="http://schemas.openxmlformats.org/drawingml/2006/table">
            <a:tbl>
              <a:tblPr/>
              <a:tblGrid>
                <a:gridCol w="1338737">
                  <a:extLst>
                    <a:ext uri="{9D8B030D-6E8A-4147-A177-3AD203B41FA5}">
                      <a16:colId xmlns:a16="http://schemas.microsoft.com/office/drawing/2014/main" val="632424333"/>
                    </a:ext>
                  </a:extLst>
                </a:gridCol>
                <a:gridCol w="845518">
                  <a:extLst>
                    <a:ext uri="{9D8B030D-6E8A-4147-A177-3AD203B41FA5}">
                      <a16:colId xmlns:a16="http://schemas.microsoft.com/office/drawing/2014/main" val="2210105643"/>
                    </a:ext>
                  </a:extLst>
                </a:gridCol>
                <a:gridCol w="1338737">
                  <a:extLst>
                    <a:ext uri="{9D8B030D-6E8A-4147-A177-3AD203B41FA5}">
                      <a16:colId xmlns:a16="http://schemas.microsoft.com/office/drawing/2014/main" val="2096716877"/>
                    </a:ext>
                  </a:extLst>
                </a:gridCol>
                <a:gridCol w="1338737">
                  <a:extLst>
                    <a:ext uri="{9D8B030D-6E8A-4147-A177-3AD203B41FA5}">
                      <a16:colId xmlns:a16="http://schemas.microsoft.com/office/drawing/2014/main" val="2755238783"/>
                    </a:ext>
                  </a:extLst>
                </a:gridCol>
                <a:gridCol w="5448896">
                  <a:extLst>
                    <a:ext uri="{9D8B030D-6E8A-4147-A177-3AD203B41FA5}">
                      <a16:colId xmlns:a16="http://schemas.microsoft.com/office/drawing/2014/main" val="3099467643"/>
                    </a:ext>
                  </a:extLst>
                </a:gridCol>
                <a:gridCol w="1256534">
                  <a:extLst>
                    <a:ext uri="{9D8B030D-6E8A-4147-A177-3AD203B41FA5}">
                      <a16:colId xmlns:a16="http://schemas.microsoft.com/office/drawing/2014/main" val="1676350446"/>
                    </a:ext>
                  </a:extLst>
                </a:gridCol>
              </a:tblGrid>
              <a:tr h="2171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번호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기능분류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기능설명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비고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67990"/>
                  </a:ext>
                </a:extLst>
              </a:tr>
              <a:tr h="21713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대분류 기능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중분류 기능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소분류 기능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70101"/>
                  </a:ext>
                </a:extLst>
              </a:tr>
              <a:tr h="3710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조회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계좌실명조회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특정 계좌의 계좌번호와 인증 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실명 번호 앞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자리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를 이용하여 해당 계좌의 예금주 성명을 확인​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244147"/>
                  </a:ext>
                </a:extLst>
              </a:tr>
              <a:tr h="2171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잔액조회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모든계좌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등록된 모든 계좌 잔액 조회​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540293"/>
                  </a:ext>
                </a:extLst>
              </a:tr>
              <a:tr h="217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등록계좌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등록한 특정 계좌의 잔액 조회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52510"/>
                  </a:ext>
                </a:extLst>
              </a:tr>
              <a:tr h="2171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거래내역조회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모든계좌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등록된 모든 계좌 거래 내역 조회​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091041"/>
                  </a:ext>
                </a:extLst>
              </a:tr>
              <a:tr h="217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등록계좌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등록한 특정 계좌의 거래내역 조회​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439872"/>
                  </a:ext>
                </a:extLst>
              </a:tr>
              <a:tr h="2171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회원관리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고객 상태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디폴트는 활성화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관리자에 의해 비활성화 기능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355432"/>
                  </a:ext>
                </a:extLst>
              </a:tr>
              <a:tr h="217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계좌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상품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상태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디폴트는 활성화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관리자에 의해 비활성화 기능</a:t>
                      </a: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896" marR="7896" marT="7896" marB="473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462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25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42581" y="-18214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 명세서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4EFF5-27F3-5525-6495-98B0E7BE7B86}"/>
              </a:ext>
            </a:extLst>
          </p:cNvPr>
          <p:cNvSpPr txBox="1"/>
          <p:nvPr/>
        </p:nvSpPr>
        <p:spPr>
          <a:xfrm>
            <a:off x="281761" y="778548"/>
            <a:ext cx="21098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  <a:highlight>
                <a:srgbClr val="F4F4F4"/>
              </a:highlight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B27D60-0C06-1C2B-5A79-B11075D8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92699"/>
              </p:ext>
            </p:extLst>
          </p:nvPr>
        </p:nvGraphicFramePr>
        <p:xfrm>
          <a:off x="838200" y="1921557"/>
          <a:ext cx="10515600" cy="2646053"/>
        </p:xfrm>
        <a:graphic>
          <a:graphicData uri="http://schemas.openxmlformats.org/drawingml/2006/table">
            <a:tbl>
              <a:tblPr/>
              <a:tblGrid>
                <a:gridCol w="1063124">
                  <a:extLst>
                    <a:ext uri="{9D8B030D-6E8A-4147-A177-3AD203B41FA5}">
                      <a16:colId xmlns:a16="http://schemas.microsoft.com/office/drawing/2014/main" val="2580626037"/>
                    </a:ext>
                  </a:extLst>
                </a:gridCol>
                <a:gridCol w="671446">
                  <a:extLst>
                    <a:ext uri="{9D8B030D-6E8A-4147-A177-3AD203B41FA5}">
                      <a16:colId xmlns:a16="http://schemas.microsoft.com/office/drawing/2014/main" val="1949446751"/>
                    </a:ext>
                  </a:extLst>
                </a:gridCol>
                <a:gridCol w="988518">
                  <a:extLst>
                    <a:ext uri="{9D8B030D-6E8A-4147-A177-3AD203B41FA5}">
                      <a16:colId xmlns:a16="http://schemas.microsoft.com/office/drawing/2014/main" val="4167565675"/>
                    </a:ext>
                  </a:extLst>
                </a:gridCol>
                <a:gridCol w="1063124">
                  <a:extLst>
                    <a:ext uri="{9D8B030D-6E8A-4147-A177-3AD203B41FA5}">
                      <a16:colId xmlns:a16="http://schemas.microsoft.com/office/drawing/2014/main" val="183553247"/>
                    </a:ext>
                  </a:extLst>
                </a:gridCol>
                <a:gridCol w="425250">
                  <a:extLst>
                    <a:ext uri="{9D8B030D-6E8A-4147-A177-3AD203B41FA5}">
                      <a16:colId xmlns:a16="http://schemas.microsoft.com/office/drawing/2014/main" val="4292202908"/>
                    </a:ext>
                  </a:extLst>
                </a:gridCol>
                <a:gridCol w="3571723">
                  <a:extLst>
                    <a:ext uri="{9D8B030D-6E8A-4147-A177-3AD203B41FA5}">
                      <a16:colId xmlns:a16="http://schemas.microsoft.com/office/drawing/2014/main" val="2632733504"/>
                    </a:ext>
                  </a:extLst>
                </a:gridCol>
                <a:gridCol w="2732415">
                  <a:extLst>
                    <a:ext uri="{9D8B030D-6E8A-4147-A177-3AD203B41FA5}">
                      <a16:colId xmlns:a16="http://schemas.microsoft.com/office/drawing/2014/main" val="4015913897"/>
                    </a:ext>
                  </a:extLst>
                </a:gridCol>
              </a:tblGrid>
              <a:tr h="1652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번호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기능분류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기능설명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비고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437797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대분류 기능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중분류 기능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소분류 기능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세분류 기능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95603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조회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계좌실명조회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특정 계좌의 계좌번호와 인증 정보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실명 번호 앞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자리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를 이용하여 해당 계좌의 예금주 성명을 확인​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이체 시 예금주 정보 확인용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194899"/>
                  </a:ext>
                </a:extLst>
              </a:tr>
              <a:tr h="1652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잔액조회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모든계좌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등록된 모든 계좌 잔액 조회​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54540"/>
                  </a:ext>
                </a:extLst>
              </a:tr>
              <a:tr h="165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등록계좌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등록한 특정 계좌의 잔액 조회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557759"/>
                  </a:ext>
                </a:extLst>
              </a:tr>
              <a:tr h="1652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거래내역조회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모든계좌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등록된 모든 계좌 거래 내역 조회​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69854"/>
                  </a:ext>
                </a:extLst>
              </a:tr>
              <a:tr h="165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등록계좌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등록한 특정 계좌의 거래내역 조회​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126660"/>
                  </a:ext>
                </a:extLst>
              </a:tr>
              <a:tr h="1742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가입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계좌등록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오픈 뱅킹 서비스 이용에 사용할 계좌 등록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52105"/>
                  </a:ext>
                </a:extLst>
              </a:tr>
              <a:tr h="40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회원가입 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등록된 모든 뱅크에서 이용 가능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오픈 뱅킹 시스템에서 관리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자체 핀 코드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(Unique ID)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를 만들어 관리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가입 시 등록 계좌와 핀 코드 연계하여 관리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상품 가입 시 계좌 생성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계좌 번호 자동 생성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217425"/>
                  </a:ext>
                </a:extLst>
              </a:tr>
              <a:tr h="1652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이체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타행 이체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출금 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타 은행 계좌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본인 개별 은행 계좌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501745"/>
                  </a:ext>
                </a:extLst>
              </a:tr>
              <a:tr h="165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입금 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본인 개별 은행 계좌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타 은행 계좌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3709"/>
                  </a:ext>
                </a:extLst>
              </a:tr>
              <a:tr h="1652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본인 계좌 간 이체 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출금 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본인 개별 은행 계좌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-&gt;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본인 개별 은행 계좌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36361"/>
                  </a:ext>
                </a:extLst>
              </a:tr>
              <a:tr h="165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입금 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본인 개별 은행 계좌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본인 개별 은행 계좌</a:t>
                      </a: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6009" marR="6009" marT="6009" marB="36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3254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DE7582-9276-A902-6DBF-5A8A7839AD07}"/>
              </a:ext>
            </a:extLst>
          </p:cNvPr>
          <p:cNvSpPr txBox="1"/>
          <p:nvPr/>
        </p:nvSpPr>
        <p:spPr>
          <a:xfrm>
            <a:off x="1949460" y="5538728"/>
            <a:ext cx="9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오픈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기능에는 유저가 가진 모든 계좌를 조회하고 타행 계좌로 이체 또한 가능함</a:t>
            </a:r>
          </a:p>
        </p:txBody>
      </p:sp>
    </p:spTree>
    <p:extLst>
      <p:ext uri="{BB962C8B-B14F-4D97-AF65-F5344CB8AC3E}">
        <p14:creationId xmlns:p14="http://schemas.microsoft.com/office/powerpoint/2010/main" val="112975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21731" y="-18214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명세서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– Information Architecture(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유저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9E50E-0890-3460-ED0F-D0565AEA9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118832"/>
            <a:ext cx="9583487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6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502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명세서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– Information Architecture(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46E709-A16B-1A19-D1A2-0AF53BED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873" y="2451909"/>
            <a:ext cx="7363853" cy="2686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99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40392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명세서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74A7673-3F3D-9C9B-B4DA-352F14E6439B}"/>
              </a:ext>
            </a:extLst>
          </p:cNvPr>
          <p:cNvSpPr txBox="1">
            <a:spLocks/>
          </p:cNvSpPr>
          <p:nvPr/>
        </p:nvSpPr>
        <p:spPr>
          <a:xfrm>
            <a:off x="533839" y="1710400"/>
            <a:ext cx="110642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 페이지 </a:t>
            </a:r>
          </a:p>
        </p:txBody>
      </p:sp>
    </p:spTree>
    <p:extLst>
      <p:ext uri="{BB962C8B-B14F-4D97-AF65-F5344CB8AC3E}">
        <p14:creationId xmlns:p14="http://schemas.microsoft.com/office/powerpoint/2010/main" val="310167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2673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예시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93A45-8351-5FC9-4BBB-4F7457FF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3" y="1649370"/>
            <a:ext cx="6708205" cy="3529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81F89A-8540-EBC6-3EE9-1360A2B5AE5E}"/>
              </a:ext>
            </a:extLst>
          </p:cNvPr>
          <p:cNvSpPr txBox="1"/>
          <p:nvPr/>
        </p:nvSpPr>
        <p:spPr>
          <a:xfrm>
            <a:off x="7065449" y="1767450"/>
            <a:ext cx="4862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메인화면에서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로그인을 하게 되면 조회 이체 금융상품을 볼 수 있는 메뉴가 나타남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회원이 아닌 경우 회원가입 폼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F4576E-C7F2-0C21-83E3-8F6C1666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863" y="3249609"/>
            <a:ext cx="6319286" cy="3313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B2436F-B740-3B84-0E8A-62A24FDB4031}"/>
              </a:ext>
            </a:extLst>
          </p:cNvPr>
          <p:cNvSpPr txBox="1"/>
          <p:nvPr/>
        </p:nvSpPr>
        <p:spPr>
          <a:xfrm>
            <a:off x="408109" y="75803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로그인 및 </a:t>
            </a:r>
            <a:r>
              <a:rPr lang="ko-KR" altLang="en-US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회원가입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네비게이션 바</a:t>
            </a:r>
          </a:p>
        </p:txBody>
      </p:sp>
    </p:spTree>
    <p:extLst>
      <p:ext uri="{BB962C8B-B14F-4D97-AF65-F5344CB8AC3E}">
        <p14:creationId xmlns:p14="http://schemas.microsoft.com/office/powerpoint/2010/main" val="37592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2673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실제 화면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5CDB0-5F48-E2FF-0BDB-CA83B0E10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35" y="1124676"/>
            <a:ext cx="5170598" cy="2654465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A49F99-D5FD-F77E-CD2A-726D9D49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5" y="3871995"/>
            <a:ext cx="5892152" cy="2785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937BAF-C3DC-CD90-CD0F-B8935C8DE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385" y="3802141"/>
            <a:ext cx="4423021" cy="2644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293CB1-88D4-0C46-CC32-184B70C47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667" y="1194919"/>
            <a:ext cx="6256424" cy="2513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3687F3-FFCD-E0B6-8FAB-731297C15645}"/>
              </a:ext>
            </a:extLst>
          </p:cNvPr>
          <p:cNvSpPr txBox="1"/>
          <p:nvPr/>
        </p:nvSpPr>
        <p:spPr>
          <a:xfrm>
            <a:off x="408109" y="75803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로그인 및 회원가입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네비게이션 바</a:t>
            </a:r>
          </a:p>
        </p:txBody>
      </p:sp>
    </p:spTree>
    <p:extLst>
      <p:ext uri="{BB962C8B-B14F-4D97-AF65-F5344CB8AC3E}">
        <p14:creationId xmlns:p14="http://schemas.microsoft.com/office/powerpoint/2010/main" val="367017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2673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예시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0FE938-BFCC-834B-5C8D-5D358E65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38" y="1330174"/>
            <a:ext cx="9857123" cy="5166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CEF00-E681-5E2D-135E-522184406F12}"/>
              </a:ext>
            </a:extLst>
          </p:cNvPr>
          <p:cNvSpPr txBox="1"/>
          <p:nvPr/>
        </p:nvSpPr>
        <p:spPr>
          <a:xfrm>
            <a:off x="3322891" y="6127821"/>
            <a:ext cx="81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개별은행에 어떤 상품이 있는지 조회하는 화면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CFF12-D6BD-CEBF-C127-2E7ED059E0B9}"/>
              </a:ext>
            </a:extLst>
          </p:cNvPr>
          <p:cNvSpPr txBox="1"/>
          <p:nvPr/>
        </p:nvSpPr>
        <p:spPr>
          <a:xfrm>
            <a:off x="204909" y="76819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은행의 상품을 조회하는 페이지</a:t>
            </a:r>
          </a:p>
        </p:txBody>
      </p:sp>
    </p:spTree>
    <p:extLst>
      <p:ext uri="{BB962C8B-B14F-4D97-AF65-F5344CB8AC3E}">
        <p14:creationId xmlns:p14="http://schemas.microsoft.com/office/powerpoint/2010/main" val="12942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 descr="실내, 의류, 컴퓨터, 사람이(가) 표시된 사진&#10;&#10;자동 생성된 설명">
            <a:extLst>
              <a:ext uri="{FF2B5EF4-FFF2-40B4-BE49-F238E27FC236}">
                <a16:creationId xmlns:a16="http://schemas.microsoft.com/office/drawing/2014/main" id="{627B9102-FA7F-6435-3EFD-FB6AE1026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776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ko-KR" altLang="en-US" sz="6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오픈 뱅킹 프로젝트 </a:t>
            </a:r>
            <a:br>
              <a:rPr lang="en-US" altLang="ko-KR" sz="6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</a:br>
            <a:r>
              <a:rPr lang="en-US" altLang="ko-KR" sz="6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2</a:t>
            </a:r>
            <a:r>
              <a:rPr lang="ko-KR" altLang="en-US" sz="6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F8BA92-E684-83AE-3CC7-0D8835B76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오픈뱅킹</a:t>
            </a:r>
            <a:r>
              <a:rPr lang="ko-KR" altLang="en-US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</a:t>
            </a:r>
            <a:endParaRPr lang="en-US" altLang="ko-KR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정수영</a:t>
            </a:r>
            <a:r>
              <a:rPr lang="en-US" altLang="ko-KR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박태현</a:t>
            </a:r>
            <a:r>
              <a:rPr lang="en-US" altLang="ko-KR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정주연</a:t>
            </a:r>
            <a:r>
              <a:rPr lang="en-US" altLang="ko-KR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강태환</a:t>
            </a:r>
            <a:r>
              <a:rPr lang="en-US" altLang="ko-KR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김하영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85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577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실제 화면 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CEF00-E681-5E2D-135E-522184406F12}"/>
              </a:ext>
            </a:extLst>
          </p:cNvPr>
          <p:cNvSpPr txBox="1"/>
          <p:nvPr/>
        </p:nvSpPr>
        <p:spPr>
          <a:xfrm>
            <a:off x="3322891" y="6127821"/>
            <a:ext cx="81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개별은행에 어떤 상품이 있는지 조회하는 화면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D19C1C-D15D-54C4-D8BA-DDCC2DEB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044" y="1344637"/>
            <a:ext cx="9160030" cy="5152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53849-354A-9194-6CE1-2E376A9E3EFD}"/>
              </a:ext>
            </a:extLst>
          </p:cNvPr>
          <p:cNvSpPr txBox="1"/>
          <p:nvPr/>
        </p:nvSpPr>
        <p:spPr>
          <a:xfrm>
            <a:off x="204909" y="75803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은행의 상품을 조회하는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947B9C-91A4-DC41-00F8-73EEE110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50" y="1344637"/>
            <a:ext cx="8327300" cy="455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6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577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예시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CEF00-E681-5E2D-135E-522184406F12}"/>
              </a:ext>
            </a:extLst>
          </p:cNvPr>
          <p:cNvSpPr txBox="1"/>
          <p:nvPr/>
        </p:nvSpPr>
        <p:spPr>
          <a:xfrm>
            <a:off x="3322891" y="6127821"/>
            <a:ext cx="81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개별은행에 어떤 상품이 있는지 조회하는 화면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D19C1C-D15D-54C4-D8BA-DDCC2DEB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3" y="1218502"/>
            <a:ext cx="9160030" cy="5152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53849-354A-9194-6CE1-2E376A9E3EFD}"/>
              </a:ext>
            </a:extLst>
          </p:cNvPr>
          <p:cNvSpPr txBox="1"/>
          <p:nvPr/>
        </p:nvSpPr>
        <p:spPr>
          <a:xfrm>
            <a:off x="204909" y="75803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유저가 상품을 가입하는 페이지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8C70B-F874-BC77-996D-5E13DDF1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145"/>
            <a:ext cx="12192000" cy="58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0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577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실제 화면 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CEF00-E681-5E2D-135E-522184406F12}"/>
              </a:ext>
            </a:extLst>
          </p:cNvPr>
          <p:cNvSpPr txBox="1"/>
          <p:nvPr/>
        </p:nvSpPr>
        <p:spPr>
          <a:xfrm>
            <a:off x="3322891" y="6127821"/>
            <a:ext cx="81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개별은행에 어떤 상품이 있는지 조회하는 화면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53849-354A-9194-6CE1-2E376A9E3EFD}"/>
              </a:ext>
            </a:extLst>
          </p:cNvPr>
          <p:cNvSpPr txBox="1"/>
          <p:nvPr/>
        </p:nvSpPr>
        <p:spPr>
          <a:xfrm>
            <a:off x="204909" y="75803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유저가 상품을 가입하는 페이지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73BB3B-6375-94D6-1D25-49F1253A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906"/>
            <a:ext cx="12192000" cy="55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3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577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예시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53849-354A-9194-6CE1-2E376A9E3EFD}"/>
              </a:ext>
            </a:extLst>
          </p:cNvPr>
          <p:cNvSpPr txBox="1"/>
          <p:nvPr/>
        </p:nvSpPr>
        <p:spPr>
          <a:xfrm>
            <a:off x="204909" y="75803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유저가 자신의 </a:t>
            </a:r>
            <a:r>
              <a:rPr lang="ko-KR" altLang="en-US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계좌를 조회하는 페이지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42B0EA-A4BF-2DC7-1BD7-8F9ED6DF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410385"/>
            <a:ext cx="10076033" cy="49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577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실제 화면 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53849-354A-9194-6CE1-2E376A9E3EFD}"/>
              </a:ext>
            </a:extLst>
          </p:cNvPr>
          <p:cNvSpPr txBox="1"/>
          <p:nvPr/>
        </p:nvSpPr>
        <p:spPr>
          <a:xfrm>
            <a:off x="204909" y="75803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유저가 자신의 </a:t>
            </a:r>
            <a:r>
              <a:rPr lang="ko-KR" altLang="en-US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계좌를 조회하는 페이지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C68FD-E44B-1E6A-18A2-D7DC8319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1415860"/>
            <a:ext cx="832730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1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577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예시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53849-354A-9194-6CE1-2E376A9E3EFD}"/>
              </a:ext>
            </a:extLst>
          </p:cNvPr>
          <p:cNvSpPr txBox="1"/>
          <p:nvPr/>
        </p:nvSpPr>
        <p:spPr>
          <a:xfrm>
            <a:off x="84883" y="758035"/>
            <a:ext cx="5883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유저가 </a:t>
            </a:r>
            <a:r>
              <a:rPr lang="ko-KR" altLang="en-US" sz="2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오픈뱅킹을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통해 모든 통장을 조회하는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C68FD-E44B-1E6A-18A2-D7DC8319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1415860"/>
            <a:ext cx="8327300" cy="4684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A3AA01-F127-5E9D-4740-C554C9A4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64" y="1302595"/>
            <a:ext cx="10076033" cy="51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7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577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실제 화면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10B-8146-B64F-C286-5428BAFAE229}"/>
              </a:ext>
            </a:extLst>
          </p:cNvPr>
          <p:cNvSpPr txBox="1"/>
          <p:nvPr/>
        </p:nvSpPr>
        <p:spPr>
          <a:xfrm>
            <a:off x="84883" y="758035"/>
            <a:ext cx="5883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유저가 </a:t>
            </a:r>
            <a:r>
              <a:rPr lang="ko-KR" altLang="en-US" sz="2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오픈뱅킹을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통해 모든 통장을 조회하는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96FF65-C6F5-D77A-42FE-09FD673A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60" y="1338517"/>
            <a:ext cx="7536281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4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577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예시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53849-354A-9194-6CE1-2E376A9E3EFD}"/>
              </a:ext>
            </a:extLst>
          </p:cNvPr>
          <p:cNvSpPr txBox="1"/>
          <p:nvPr/>
        </p:nvSpPr>
        <p:spPr>
          <a:xfrm>
            <a:off x="204909" y="75803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유저가 이체하는 페이지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C68FD-E44B-1E6A-18A2-D7DC8319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1415860"/>
            <a:ext cx="8327300" cy="4684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A3AA01-F127-5E9D-4740-C554C9A4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64" y="1302595"/>
            <a:ext cx="10076033" cy="51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30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6577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실제 화면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53849-354A-9194-6CE1-2E376A9E3EFD}"/>
              </a:ext>
            </a:extLst>
          </p:cNvPr>
          <p:cNvSpPr txBox="1"/>
          <p:nvPr/>
        </p:nvSpPr>
        <p:spPr>
          <a:xfrm>
            <a:off x="204909" y="758035"/>
            <a:ext cx="486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유저가 이체하는 페이지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7F534A-DF29-45A1-672E-1CBFF2F2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1158145"/>
            <a:ext cx="9160030" cy="51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22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40392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명세서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74A7673-3F3D-9C9B-B4DA-352F14E6439B}"/>
              </a:ext>
            </a:extLst>
          </p:cNvPr>
          <p:cNvSpPr txBox="1">
            <a:spLocks/>
          </p:cNvSpPr>
          <p:nvPr/>
        </p:nvSpPr>
        <p:spPr>
          <a:xfrm>
            <a:off x="676079" y="1558000"/>
            <a:ext cx="110642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 페이지 </a:t>
            </a:r>
          </a:p>
        </p:txBody>
      </p:sp>
    </p:spTree>
    <p:extLst>
      <p:ext uri="{BB962C8B-B14F-4D97-AF65-F5344CB8AC3E}">
        <p14:creationId xmlns:p14="http://schemas.microsoft.com/office/powerpoint/2010/main" val="64230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D5D015-5405-1C38-451F-9CDFF4871D95}"/>
              </a:ext>
            </a:extLst>
          </p:cNvPr>
          <p:cNvSpPr/>
          <p:nvPr/>
        </p:nvSpPr>
        <p:spPr>
          <a:xfrm>
            <a:off x="4500665" y="288362"/>
            <a:ext cx="3270738" cy="6340909"/>
          </a:xfrm>
          <a:prstGeom prst="rect">
            <a:avLst/>
          </a:prstGeom>
          <a:noFill/>
          <a:ln w="76200">
            <a:solidFill>
              <a:srgbClr val="67AE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82C0A-E4BB-A9DE-11BD-389C1E3CC4FB}"/>
              </a:ext>
            </a:extLst>
          </p:cNvPr>
          <p:cNvSpPr txBox="1"/>
          <p:nvPr/>
        </p:nvSpPr>
        <p:spPr>
          <a:xfrm>
            <a:off x="5455440" y="478221"/>
            <a:ext cx="138050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INDEX</a:t>
            </a:r>
            <a:endParaRPr lang="en-US" altLang="ko-KR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57E872-B8E1-D8FC-618C-CDACBBDD1FCD}"/>
              </a:ext>
            </a:extLst>
          </p:cNvPr>
          <p:cNvCxnSpPr>
            <a:cxnSpLocks/>
          </p:cNvCxnSpPr>
          <p:nvPr/>
        </p:nvCxnSpPr>
        <p:spPr>
          <a:xfrm flipH="1">
            <a:off x="5556017" y="1066631"/>
            <a:ext cx="1207016" cy="0"/>
          </a:xfrm>
          <a:prstGeom prst="line">
            <a:avLst/>
          </a:prstGeom>
          <a:ln w="28575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3B3D62-DA53-DA13-8348-D32877B60513}"/>
              </a:ext>
            </a:extLst>
          </p:cNvPr>
          <p:cNvSpPr txBox="1"/>
          <p:nvPr/>
        </p:nvSpPr>
        <p:spPr>
          <a:xfrm>
            <a:off x="5199423" y="1027840"/>
            <a:ext cx="271157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개요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요구사항 분석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아키텍처 설계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기능명세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화면명세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테이블명세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진행상황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시행착오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개선사항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소감 및 교훈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질의응답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28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26731" y="-18214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예시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D89E0E-3FE3-5058-DEB8-BE94C913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044574"/>
            <a:ext cx="10248900" cy="5529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3BE67C-00A7-E906-52C9-B01A8AE8DCCD}"/>
              </a:ext>
            </a:extLst>
          </p:cNvPr>
          <p:cNvSpPr txBox="1"/>
          <p:nvPr/>
        </p:nvSpPr>
        <p:spPr>
          <a:xfrm>
            <a:off x="9744075" y="4448175"/>
            <a:ext cx="2114550" cy="1076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D2D76-4D6B-FA80-46B0-D7FE8CFA99C8}"/>
              </a:ext>
            </a:extLst>
          </p:cNvPr>
          <p:cNvSpPr txBox="1"/>
          <p:nvPr/>
        </p:nvSpPr>
        <p:spPr>
          <a:xfrm>
            <a:off x="8083550" y="3343856"/>
            <a:ext cx="4070350" cy="2484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유저의 정보를 관리하는 페이지</a:t>
            </a:r>
          </a:p>
        </p:txBody>
      </p:sp>
    </p:spTree>
    <p:extLst>
      <p:ext uri="{BB962C8B-B14F-4D97-AF65-F5344CB8AC3E}">
        <p14:creationId xmlns:p14="http://schemas.microsoft.com/office/powerpoint/2010/main" val="9277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26731" y="-18214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실제 화면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DC24FD-DB71-332F-8BA0-0F30AC59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925374"/>
            <a:ext cx="11083636" cy="55592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6A4E35-38F5-5A21-9598-52C588E0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831064"/>
            <a:ext cx="11083636" cy="51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8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26731" y="-18214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예시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D89E0E-3FE3-5058-DEB8-BE94C913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044574"/>
            <a:ext cx="10248900" cy="5529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3BE67C-00A7-E906-52C9-B01A8AE8DCCD}"/>
              </a:ext>
            </a:extLst>
          </p:cNvPr>
          <p:cNvSpPr txBox="1"/>
          <p:nvPr/>
        </p:nvSpPr>
        <p:spPr>
          <a:xfrm>
            <a:off x="9744075" y="4448175"/>
            <a:ext cx="2114550" cy="1076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D2D76-4D6B-FA80-46B0-D7FE8CFA99C8}"/>
              </a:ext>
            </a:extLst>
          </p:cNvPr>
          <p:cNvSpPr txBox="1"/>
          <p:nvPr/>
        </p:nvSpPr>
        <p:spPr>
          <a:xfrm>
            <a:off x="8083550" y="3343856"/>
            <a:ext cx="4070350" cy="2484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유저의 정보를 관리하는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D33E85-8E3B-EEB2-2335-FB4BA5AB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990489"/>
            <a:ext cx="11083636" cy="54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62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012ED2B-4E6D-6D85-0E09-52C205601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87" y="986962"/>
            <a:ext cx="4950940" cy="2851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26731" y="-80202"/>
            <a:ext cx="11064240" cy="64633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모든 개별은행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582C69-F4F4-5606-A629-1B4878135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405" y="992710"/>
            <a:ext cx="3715269" cy="21411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6A081B-492B-FB4C-A31F-86AF8EBF1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984" y="4096873"/>
            <a:ext cx="4296591" cy="233925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24D448-CAE6-E11A-3B18-B63A7B104EC7}"/>
              </a:ext>
            </a:extLst>
          </p:cNvPr>
          <p:cNvCxnSpPr>
            <a:cxnSpLocks/>
          </p:cNvCxnSpPr>
          <p:nvPr/>
        </p:nvCxnSpPr>
        <p:spPr>
          <a:xfrm>
            <a:off x="6096000" y="930935"/>
            <a:ext cx="0" cy="5610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39C962-A489-AD24-B997-785064AD271E}"/>
              </a:ext>
            </a:extLst>
          </p:cNvPr>
          <p:cNvCxnSpPr>
            <a:cxnSpLocks/>
          </p:cNvCxnSpPr>
          <p:nvPr/>
        </p:nvCxnSpPr>
        <p:spPr>
          <a:xfrm>
            <a:off x="941414" y="3680460"/>
            <a:ext cx="1019902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BF9201-50B8-07EA-BFA6-A11624373528}"/>
              </a:ext>
            </a:extLst>
          </p:cNvPr>
          <p:cNvSpPr txBox="1"/>
          <p:nvPr/>
        </p:nvSpPr>
        <p:spPr>
          <a:xfrm>
            <a:off x="1794828" y="3270659"/>
            <a:ext cx="3570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1(TH)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/>
              </a:rPr>
              <a:t>http://144.24.75.25:8081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A180E1-602D-A092-112F-9A2ACF91B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228" y="3952851"/>
            <a:ext cx="4700544" cy="24131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29EC99-F825-659E-FA87-E86AE2B2EA44}"/>
              </a:ext>
            </a:extLst>
          </p:cNvPr>
          <p:cNvSpPr txBox="1"/>
          <p:nvPr/>
        </p:nvSpPr>
        <p:spPr>
          <a:xfrm>
            <a:off x="2866775" y="3701357"/>
            <a:ext cx="91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highlight>
                <a:srgbClr val="F4F4F4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E343E-68B5-1E3A-6B4B-D8B997C87990}"/>
              </a:ext>
            </a:extLst>
          </p:cNvPr>
          <p:cNvSpPr txBox="1"/>
          <p:nvPr/>
        </p:nvSpPr>
        <p:spPr>
          <a:xfrm>
            <a:off x="7180384" y="3246213"/>
            <a:ext cx="842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2(ZERO)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/>
              </a:rPr>
              <a:t>http://144.24.75.25:8082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5FE722-07F6-E8F6-3E2D-3AACF0584C25}"/>
              </a:ext>
            </a:extLst>
          </p:cNvPr>
          <p:cNvSpPr txBox="1"/>
          <p:nvPr/>
        </p:nvSpPr>
        <p:spPr>
          <a:xfrm>
            <a:off x="1648264" y="6421584"/>
            <a:ext cx="842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3(HI):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/>
              </a:rPr>
              <a:t>http://144.24.91.101:8083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C4053-8098-2CB2-FBAF-04092943C1B2}"/>
              </a:ext>
            </a:extLst>
          </p:cNvPr>
          <p:cNvSpPr txBox="1"/>
          <p:nvPr/>
        </p:nvSpPr>
        <p:spPr>
          <a:xfrm>
            <a:off x="7073265" y="6441246"/>
            <a:ext cx="842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4(ALMOND)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/>
              </a:rPr>
              <a:t>http://144.24.91.101:8084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81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410AEC8-EA77-97F7-4490-ED5FA59784D2}"/>
              </a:ext>
            </a:extLst>
          </p:cNvPr>
          <p:cNvSpPr txBox="1"/>
          <p:nvPr/>
        </p:nvSpPr>
        <p:spPr>
          <a:xfrm>
            <a:off x="6362701" y="1170504"/>
            <a:ext cx="514253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60106" y="-18214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테이블 명세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31D9A-53AD-95D9-8288-8D367D3A0075}"/>
              </a:ext>
            </a:extLst>
          </p:cNvPr>
          <p:cNvSpPr txBox="1"/>
          <p:nvPr/>
        </p:nvSpPr>
        <p:spPr>
          <a:xfrm>
            <a:off x="900063" y="5420023"/>
            <a:ext cx="4201645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 등급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범주로 나누어 프로모션 등을 진행하고자 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만듬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 상태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회원 탈퇴 승인이 이뤄지기 전까지 비활성화로 저장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주민번호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기본키는 아니지만 오픈 뱅킹 플랫폼에서 유저를 판별할 수 있는 식별자로서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71704-BE84-E1AD-0371-FB0CDE587FA0}"/>
              </a:ext>
            </a:extLst>
          </p:cNvPr>
          <p:cNvSpPr txBox="1"/>
          <p:nvPr/>
        </p:nvSpPr>
        <p:spPr>
          <a:xfrm>
            <a:off x="7223749" y="5420023"/>
            <a:ext cx="4201645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고객에게 메일보내는 관리자의 이메일 주소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은행코드를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두어 어느 개별은행 관리자인지 구분함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605535-B2F0-9E41-1CBA-630A5EA0B6BD}"/>
              </a:ext>
            </a:extLst>
          </p:cNvPr>
          <p:cNvCxnSpPr>
            <a:cxnSpLocks/>
          </p:cNvCxnSpPr>
          <p:nvPr/>
        </p:nvCxnSpPr>
        <p:spPr>
          <a:xfrm>
            <a:off x="5829300" y="1285279"/>
            <a:ext cx="0" cy="5039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502C63B-6B73-5790-CB0C-5095FB25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9" y="1238787"/>
            <a:ext cx="3980864" cy="41346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DF06DA-BEAC-77D3-D07A-605C7AEBC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48" y="1844622"/>
            <a:ext cx="4781058" cy="3385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1167C1-36D4-DB84-1E67-A2E6F604B58B}"/>
              </a:ext>
            </a:extLst>
          </p:cNvPr>
          <p:cNvSpPr txBox="1"/>
          <p:nvPr/>
        </p:nvSpPr>
        <p:spPr>
          <a:xfrm>
            <a:off x="381971" y="1162587"/>
            <a:ext cx="514253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048F28-7BF2-32ED-1E4C-B8700A66936C}"/>
              </a:ext>
            </a:extLst>
          </p:cNvPr>
          <p:cNvSpPr/>
          <p:nvPr/>
        </p:nvSpPr>
        <p:spPr>
          <a:xfrm>
            <a:off x="381971" y="874916"/>
            <a:ext cx="514253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테이블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80B367-8BC9-030B-8332-E583520E2ACF}"/>
              </a:ext>
            </a:extLst>
          </p:cNvPr>
          <p:cNvSpPr/>
          <p:nvPr/>
        </p:nvSpPr>
        <p:spPr>
          <a:xfrm>
            <a:off x="6362701" y="882833"/>
            <a:ext cx="514253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1898052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60106" y="-18214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테이블 명세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F2AC9-380D-D9D9-89A3-F2956661B5DC}"/>
              </a:ext>
            </a:extLst>
          </p:cNvPr>
          <p:cNvCxnSpPr>
            <a:cxnSpLocks/>
          </p:cNvCxnSpPr>
          <p:nvPr/>
        </p:nvCxnSpPr>
        <p:spPr>
          <a:xfrm>
            <a:off x="6143625" y="985060"/>
            <a:ext cx="0" cy="5039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32989-91A7-DCA2-E197-94ADDA2054FF}"/>
              </a:ext>
            </a:extLst>
          </p:cNvPr>
          <p:cNvSpPr txBox="1"/>
          <p:nvPr/>
        </p:nvSpPr>
        <p:spPr>
          <a:xfrm>
            <a:off x="899525" y="5721719"/>
            <a:ext cx="5083991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계좌번호</a:t>
            </a:r>
            <a:r>
              <a:rPr lang="en-US" altLang="ko-KR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은행코드</a:t>
            </a:r>
            <a:r>
              <a:rPr lang="en-US" altLang="ko-KR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1" dirty="0" err="1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고객아이디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계좌 테이블에서 계좌를 식별함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 테이블에 한 고객 아이디는 여러 개가 있을 수 있기 때문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56163-5AC8-6D35-CEC7-9805FF40B6C9}"/>
              </a:ext>
            </a:extLst>
          </p:cNvPr>
          <p:cNvSpPr txBox="1"/>
          <p:nvPr/>
        </p:nvSpPr>
        <p:spPr>
          <a:xfrm>
            <a:off x="7096699" y="5714521"/>
            <a:ext cx="4700744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출금은행코드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Default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이체를 실행한 은행의 코드를 사용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입금은행코드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이체를 한 대상 은행의 코드를 사용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7014B2-8799-542F-EC81-59BC011B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0" y="1626074"/>
            <a:ext cx="5156815" cy="34798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D5A31A-ECF5-62C9-A61B-FBBACE9D5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236" y="1905725"/>
            <a:ext cx="5148941" cy="3141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B27391-017F-CADF-4899-E40D062A7ED2}"/>
              </a:ext>
            </a:extLst>
          </p:cNvPr>
          <p:cNvSpPr txBox="1"/>
          <p:nvPr/>
        </p:nvSpPr>
        <p:spPr>
          <a:xfrm>
            <a:off x="631145" y="1595951"/>
            <a:ext cx="514253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0FB2F1-EF73-4006-1EF4-E7461AF20ED7}"/>
              </a:ext>
            </a:extLst>
          </p:cNvPr>
          <p:cNvSpPr/>
          <p:nvPr/>
        </p:nvSpPr>
        <p:spPr>
          <a:xfrm>
            <a:off x="631145" y="1241605"/>
            <a:ext cx="514253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계좌 테이블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2C8F9-96CC-8286-8042-429FB4F956CD}"/>
              </a:ext>
            </a:extLst>
          </p:cNvPr>
          <p:cNvSpPr txBox="1"/>
          <p:nvPr/>
        </p:nvSpPr>
        <p:spPr>
          <a:xfrm>
            <a:off x="6537513" y="1587946"/>
            <a:ext cx="514253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9260E4-E4DA-F07A-10EB-5B5BD320B645}"/>
              </a:ext>
            </a:extLst>
          </p:cNvPr>
          <p:cNvSpPr/>
          <p:nvPr/>
        </p:nvSpPr>
        <p:spPr>
          <a:xfrm>
            <a:off x="6537513" y="1233600"/>
            <a:ext cx="514253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거래내역 테이블</a:t>
            </a:r>
          </a:p>
        </p:txBody>
      </p:sp>
    </p:spTree>
    <p:extLst>
      <p:ext uri="{BB962C8B-B14F-4D97-AF65-F5344CB8AC3E}">
        <p14:creationId xmlns:p14="http://schemas.microsoft.com/office/powerpoint/2010/main" val="1138200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3069395-C6EB-F1C4-A3ED-E90055FBD5C7}"/>
              </a:ext>
            </a:extLst>
          </p:cNvPr>
          <p:cNvSpPr txBox="1"/>
          <p:nvPr/>
        </p:nvSpPr>
        <p:spPr>
          <a:xfrm>
            <a:off x="135844" y="1356148"/>
            <a:ext cx="11827555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684C5C-A201-C6C1-A5BC-3D556B1CF923}"/>
              </a:ext>
            </a:extLst>
          </p:cNvPr>
          <p:cNvSpPr/>
          <p:nvPr/>
        </p:nvSpPr>
        <p:spPr>
          <a:xfrm>
            <a:off x="135844" y="1001802"/>
            <a:ext cx="11827555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간트차트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67689-FFD1-D8C6-BC4B-41018FF185F4}"/>
              </a:ext>
            </a:extLst>
          </p:cNvPr>
          <p:cNvSpPr txBox="1"/>
          <p:nvPr/>
        </p:nvSpPr>
        <p:spPr>
          <a:xfrm>
            <a:off x="2682" y="-8113"/>
            <a:ext cx="121920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5815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전체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DE5C-D9B4-AECB-5FA6-A6FDEBAD9399}"/>
              </a:ext>
            </a:extLst>
          </p:cNvPr>
          <p:cNvSpPr txBox="1"/>
          <p:nvPr/>
        </p:nvSpPr>
        <p:spPr>
          <a:xfrm>
            <a:off x="122012" y="5592410"/>
            <a:ext cx="5149289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개별은행 개발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오픈뱅킹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구축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로그인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A03C3-AB18-BD35-9034-F5AF62DF6F4E}"/>
              </a:ext>
            </a:extLst>
          </p:cNvPr>
          <p:cNvSpPr txBox="1"/>
          <p:nvPr/>
        </p:nvSpPr>
        <p:spPr>
          <a:xfrm>
            <a:off x="1210985" y="5138730"/>
            <a:ext cx="8489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완료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DB059-F43B-AA45-6989-7AA7AF745C74}"/>
              </a:ext>
            </a:extLst>
          </p:cNvPr>
          <p:cNvSpPr txBox="1"/>
          <p:nvPr/>
        </p:nvSpPr>
        <p:spPr>
          <a:xfrm>
            <a:off x="6833644" y="5138730"/>
            <a:ext cx="8489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 중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C8C4C-9559-DE32-9A79-F86B8C4A6D9F}"/>
              </a:ext>
            </a:extLst>
          </p:cNvPr>
          <p:cNvSpPr txBox="1"/>
          <p:nvPr/>
        </p:nvSpPr>
        <p:spPr>
          <a:xfrm>
            <a:off x="10641236" y="5170834"/>
            <a:ext cx="8960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진행 대기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F38CD-8BA8-DF43-423E-8C425D59B79F}"/>
              </a:ext>
            </a:extLst>
          </p:cNvPr>
          <p:cNvSpPr txBox="1"/>
          <p:nvPr/>
        </p:nvSpPr>
        <p:spPr>
          <a:xfrm>
            <a:off x="2089899" y="5599889"/>
            <a:ext cx="11317940" cy="1677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카카오 로그인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구축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개별은행 고유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529B8-7DAF-4D48-0A84-F853829608BF}"/>
              </a:ext>
            </a:extLst>
          </p:cNvPr>
          <p:cNvSpPr txBox="1"/>
          <p:nvPr/>
        </p:nvSpPr>
        <p:spPr>
          <a:xfrm>
            <a:off x="4140577" y="5923054"/>
            <a:ext cx="11317940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개별은행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업로드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연동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개별은행 고유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4B5190E-1CE6-AED0-DD68-C1771802D38D}"/>
              </a:ext>
            </a:extLst>
          </p:cNvPr>
          <p:cNvCxnSpPr>
            <a:cxnSpLocks/>
          </p:cNvCxnSpPr>
          <p:nvPr/>
        </p:nvCxnSpPr>
        <p:spPr>
          <a:xfrm>
            <a:off x="548077" y="4985864"/>
            <a:ext cx="11095845" cy="364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9BB471-3EF4-D83B-F7AA-3FEA5498F886}"/>
              </a:ext>
            </a:extLst>
          </p:cNvPr>
          <p:cNvSpPr txBox="1"/>
          <p:nvPr/>
        </p:nvSpPr>
        <p:spPr>
          <a:xfrm>
            <a:off x="10722614" y="5592410"/>
            <a:ext cx="11317940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Link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57057D-86DD-1D8E-F5CC-591E880E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1" y="1710823"/>
            <a:ext cx="11430000" cy="31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39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EEA30-3A0D-4441-EB2A-E8717B89994B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71256" y="-18341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시행착오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363D26-F7DB-EE69-A5F8-EE06E9F4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83" y="5261162"/>
            <a:ext cx="1541298" cy="1155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B9E607-DCDB-6CBA-AA49-D40DED9E4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0" y="5261163"/>
            <a:ext cx="1541295" cy="11559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E098DF-0C27-3BF0-CF63-73F7266FC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151" y="5261162"/>
            <a:ext cx="2074601" cy="11491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DEEAE5-4C6E-8639-DFB1-2A12500D7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36" y="5331354"/>
            <a:ext cx="1896289" cy="1149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21083-9616-3735-95E4-0CEE6594E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678" y="5331353"/>
            <a:ext cx="3591477" cy="1149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28B3EC-3AA1-5C3C-D7E6-96C15BBA96AF}"/>
              </a:ext>
            </a:extLst>
          </p:cNvPr>
          <p:cNvSpPr txBox="1"/>
          <p:nvPr/>
        </p:nvSpPr>
        <p:spPr>
          <a:xfrm>
            <a:off x="1186418" y="4853933"/>
            <a:ext cx="196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워크스페이스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5C4DB-0DA6-7C47-1BAB-1D4C1C04D718}"/>
              </a:ext>
            </a:extLst>
          </p:cNvPr>
          <p:cNvSpPr txBox="1"/>
          <p:nvPr/>
        </p:nvSpPr>
        <p:spPr>
          <a:xfrm>
            <a:off x="5431642" y="4889596"/>
            <a:ext cx="196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화면설계서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40481D-F03C-FDC9-ADFF-6CD89EBE0405}"/>
              </a:ext>
            </a:extLst>
          </p:cNvPr>
          <p:cNvSpPr txBox="1"/>
          <p:nvPr/>
        </p:nvSpPr>
        <p:spPr>
          <a:xfrm>
            <a:off x="9572717" y="4909229"/>
            <a:ext cx="196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3CB618-B3C8-B607-FC23-F28D4CACF814}"/>
              </a:ext>
            </a:extLst>
          </p:cNvPr>
          <p:cNvCxnSpPr>
            <a:cxnSpLocks/>
          </p:cNvCxnSpPr>
          <p:nvPr/>
        </p:nvCxnSpPr>
        <p:spPr>
          <a:xfrm>
            <a:off x="548077" y="4280694"/>
            <a:ext cx="11095845" cy="364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1376C9-2CD2-1CCB-614C-CB551FF8EC9D}"/>
              </a:ext>
            </a:extLst>
          </p:cNvPr>
          <p:cNvCxnSpPr>
            <a:cxnSpLocks/>
          </p:cNvCxnSpPr>
          <p:nvPr/>
        </p:nvCxnSpPr>
        <p:spPr>
          <a:xfrm>
            <a:off x="6210300" y="979407"/>
            <a:ext cx="0" cy="2968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BF4175-B773-FF08-C4DA-7269158101F9}"/>
              </a:ext>
            </a:extLst>
          </p:cNvPr>
          <p:cNvGrpSpPr/>
          <p:nvPr/>
        </p:nvGrpSpPr>
        <p:grpSpPr>
          <a:xfrm>
            <a:off x="631145" y="1241605"/>
            <a:ext cx="11095845" cy="2417336"/>
            <a:chOff x="637723" y="1241605"/>
            <a:chExt cx="11095845" cy="2417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7C8CAE-2C42-F3CB-AC5C-837B37CB1688}"/>
                </a:ext>
              </a:extLst>
            </p:cNvPr>
            <p:cNvSpPr txBox="1"/>
            <p:nvPr/>
          </p:nvSpPr>
          <p:spPr>
            <a:xfrm>
              <a:off x="637723" y="1595951"/>
              <a:ext cx="5142530" cy="2062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레퍼런스가 많아 설계보다는 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개발에 바로 착수</a:t>
              </a:r>
              <a:r>
                <a:rPr lang="en-US" altLang="ko-KR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또한 본 강의실에서 개인 자리에서 개발</a:t>
              </a:r>
              <a:endPara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endPara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문제점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</a:p>
            <a:p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1.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개발 속도는 빨랐으나 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중간 </a:t>
              </a:r>
              <a:r>
                <a:rPr lang="ko-KR" altLang="en-US" sz="1600" b="1" dirty="0" err="1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중간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수정 사항 발생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함</a:t>
              </a:r>
              <a:endPara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endPara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2.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개인 자리 간 간격으로 인해 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소통의 부재 발생</a:t>
              </a:r>
              <a:endParaRPr lang="en-US" altLang="ko-KR" sz="16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endParaRPr lang="en-US" altLang="ko-KR" sz="16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D2EFFB-3483-279E-9322-E823C7036EB8}"/>
                </a:ext>
              </a:extLst>
            </p:cNvPr>
            <p:cNvSpPr txBox="1"/>
            <p:nvPr/>
          </p:nvSpPr>
          <p:spPr>
            <a:xfrm>
              <a:off x="6603922" y="1596838"/>
              <a:ext cx="5129646" cy="2062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화면 설계</a:t>
              </a:r>
              <a:r>
                <a:rPr lang="en-US" altLang="ko-KR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및 기능명세</a:t>
              </a:r>
              <a:r>
                <a:rPr lang="en-US" altLang="ko-KR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데이터베이스 설계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</a:t>
              </a:r>
              <a:endPara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하루를 투자하여 개발하지 않은 부분에 대해 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충분한 설계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진행</a:t>
              </a:r>
              <a:endPara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endPara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해결책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</a:p>
            <a:p>
              <a:pPr marL="342900" indent="-342900">
                <a:buAutoNum type="arabicPeriod"/>
              </a:pP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설계서대로 진행하여 이전보다 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수정사항 발생 줄임</a:t>
              </a:r>
              <a:endParaRPr lang="en-US" altLang="ko-KR" sz="16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endPara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2.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제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강의실에서 소</a:t>
              </a:r>
              <a:r>
                <a:rPr lang="ko-KR" altLang="en-US" sz="1600" b="1" dirty="0">
                  <a:solidFill>
                    <a:srgbClr val="0000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통의 비중을 늘려 효율을 높임</a:t>
              </a:r>
              <a:endParaRPr lang="en-US" altLang="ko-KR" sz="16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0119466-2C8E-2A42-FA40-533F9B3DC5D8}"/>
                </a:ext>
              </a:extLst>
            </p:cNvPr>
            <p:cNvSpPr/>
            <p:nvPr/>
          </p:nvSpPr>
          <p:spPr>
            <a:xfrm>
              <a:off x="637723" y="1241605"/>
              <a:ext cx="5142530" cy="354035"/>
            </a:xfrm>
            <a:prstGeom prst="rect">
              <a:avLst/>
            </a:prstGeom>
            <a:solidFill>
              <a:srgbClr val="1D897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초기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CDC7FBC-9058-7EA9-9161-690199B02645}"/>
                </a:ext>
              </a:extLst>
            </p:cNvPr>
            <p:cNvSpPr/>
            <p:nvPr/>
          </p:nvSpPr>
          <p:spPr>
            <a:xfrm>
              <a:off x="6604194" y="1241605"/>
              <a:ext cx="5129372" cy="354035"/>
            </a:xfrm>
            <a:prstGeom prst="rect">
              <a:avLst/>
            </a:prstGeom>
            <a:solidFill>
              <a:srgbClr val="1D897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중기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3165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E26380-88F7-4939-1F10-04792B3DF410}"/>
              </a:ext>
            </a:extLst>
          </p:cNvPr>
          <p:cNvSpPr txBox="1"/>
          <p:nvPr/>
        </p:nvSpPr>
        <p:spPr>
          <a:xfrm>
            <a:off x="2787310" y="2799905"/>
            <a:ext cx="6617380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EEA30-3A0D-4441-EB2A-E8717B89994B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71256" y="-18341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시행착오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18ED08-008A-5CD2-A9C1-1D6A7B345ADB}"/>
              </a:ext>
            </a:extLst>
          </p:cNvPr>
          <p:cNvSpPr txBox="1"/>
          <p:nvPr/>
        </p:nvSpPr>
        <p:spPr>
          <a:xfrm>
            <a:off x="185420" y="785021"/>
            <a:ext cx="8742680" cy="1351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세션 초과 문제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할당된 </a:t>
            </a:r>
            <a:r>
              <a:rPr lang="en-US" altLang="ko-KR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30</a:t>
            </a: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개의 세션 중 </a:t>
            </a:r>
            <a:r>
              <a:rPr lang="en-US" altLang="ko-KR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5</a:t>
            </a: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개를 사용하여 교수님의 카드를 위협한 사태가 발생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왜 세션을 </a:t>
            </a:r>
            <a:r>
              <a:rPr lang="en-US" altLang="ko-KR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5</a:t>
            </a: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개나 사용할까 고민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EF7EE0C-7C1D-6163-F0C2-845D27A1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89" y="3577847"/>
            <a:ext cx="6411221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1A06D1-FF7C-FAC8-4B15-46C8F29AE818}"/>
              </a:ext>
            </a:extLst>
          </p:cNvPr>
          <p:cNvSpPr/>
          <p:nvPr/>
        </p:nvSpPr>
        <p:spPr>
          <a:xfrm>
            <a:off x="2787310" y="2445559"/>
            <a:ext cx="661738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가설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 :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개별은행단의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dwDAO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커넥션풀을 미사용</a:t>
            </a:r>
          </a:p>
        </p:txBody>
      </p:sp>
    </p:spTree>
    <p:extLst>
      <p:ext uri="{BB962C8B-B14F-4D97-AF65-F5344CB8AC3E}">
        <p14:creationId xmlns:p14="http://schemas.microsoft.com/office/powerpoint/2010/main" val="4164490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D09610-5261-1F0E-7EF7-30F8A11D507F}"/>
              </a:ext>
            </a:extLst>
          </p:cNvPr>
          <p:cNvSpPr txBox="1"/>
          <p:nvPr/>
        </p:nvSpPr>
        <p:spPr>
          <a:xfrm>
            <a:off x="1774655" y="2856106"/>
            <a:ext cx="8642690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EEA30-3A0D-4441-EB2A-E8717B89994B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71256" y="-18341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시행착오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18ED08-008A-5CD2-A9C1-1D6A7B345ADB}"/>
              </a:ext>
            </a:extLst>
          </p:cNvPr>
          <p:cNvSpPr txBox="1"/>
          <p:nvPr/>
        </p:nvSpPr>
        <p:spPr>
          <a:xfrm>
            <a:off x="185420" y="785021"/>
            <a:ext cx="8742680" cy="1351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세션 초과 문제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할당된 </a:t>
            </a:r>
            <a:r>
              <a:rPr lang="en-US" altLang="ko-KR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30</a:t>
            </a: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개의 세션 중 </a:t>
            </a:r>
            <a:r>
              <a:rPr lang="en-US" altLang="ko-KR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5</a:t>
            </a: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개를 사용하여 교수님의 카드를 위협한 사태가 발생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왜 세션을 </a:t>
            </a:r>
            <a:r>
              <a:rPr lang="en-US" altLang="ko-KR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5</a:t>
            </a:r>
            <a:r>
              <a:rPr lang="ko-KR" altLang="en-US" dirty="0">
                <a:latin typeface="페이북 OTF Medium" panose="00000600000000000000" pitchFamily="50" charset="-127"/>
                <a:ea typeface="페이북 OTF Medium" panose="00000600000000000000" pitchFamily="50" charset="-127"/>
              </a:rPr>
              <a:t>개나 사용할까 고민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44583-2BA8-132C-6189-9B4C9757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355" y="3089052"/>
            <a:ext cx="5747290" cy="2769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31ECE-7A09-EC00-A017-7392D0CF3239}"/>
              </a:ext>
            </a:extLst>
          </p:cNvPr>
          <p:cNvSpPr txBox="1"/>
          <p:nvPr/>
        </p:nvSpPr>
        <p:spPr>
          <a:xfrm>
            <a:off x="3796960" y="5907196"/>
            <a:ext cx="8735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connection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닫아주니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개에서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개로 감소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0EADC-ABDF-202E-CF4E-62737DBA44A2}"/>
              </a:ext>
            </a:extLst>
          </p:cNvPr>
          <p:cNvSpPr/>
          <p:nvPr/>
        </p:nvSpPr>
        <p:spPr>
          <a:xfrm>
            <a:off x="1774655" y="2501760"/>
            <a:ext cx="864269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가설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 :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개별은행의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dwDAO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메소드에서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쿼리문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실행 후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connection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close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하지 않음</a:t>
            </a:r>
          </a:p>
        </p:txBody>
      </p:sp>
    </p:spTree>
    <p:extLst>
      <p:ext uri="{BB962C8B-B14F-4D97-AF65-F5344CB8AC3E}">
        <p14:creationId xmlns:p14="http://schemas.microsoft.com/office/powerpoint/2010/main" val="219214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61D4C7-F8E1-6355-18FB-C2BF7A01CF22}"/>
              </a:ext>
            </a:extLst>
          </p:cNvPr>
          <p:cNvSpPr txBox="1"/>
          <p:nvPr/>
        </p:nvSpPr>
        <p:spPr>
          <a:xfrm>
            <a:off x="6252831" y="1181037"/>
            <a:ext cx="5776011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E69949-E294-3C92-AA67-5F0204B9E81A}"/>
              </a:ext>
            </a:extLst>
          </p:cNvPr>
          <p:cNvSpPr/>
          <p:nvPr/>
        </p:nvSpPr>
        <p:spPr>
          <a:xfrm>
            <a:off x="6245162" y="825549"/>
            <a:ext cx="578368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오픈뱅킹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이용건수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누적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444DD-656D-CE25-0C7E-2EDF5C5AE91D}"/>
              </a:ext>
            </a:extLst>
          </p:cNvPr>
          <p:cNvSpPr txBox="1"/>
          <p:nvPr/>
        </p:nvSpPr>
        <p:spPr>
          <a:xfrm>
            <a:off x="166772" y="1182490"/>
            <a:ext cx="5776011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764DD3-CB2D-2114-524D-F60FFA827A69}"/>
              </a:ext>
            </a:extLst>
          </p:cNvPr>
          <p:cNvSpPr/>
          <p:nvPr/>
        </p:nvSpPr>
        <p:spPr>
          <a:xfrm>
            <a:off x="168628" y="827002"/>
            <a:ext cx="5774155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오픈뱅킹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EFDAA-C96C-849B-8F3C-ED0B418B77F2}"/>
              </a:ext>
            </a:extLst>
          </p:cNvPr>
          <p:cNvSpPr txBox="1"/>
          <p:nvPr/>
        </p:nvSpPr>
        <p:spPr>
          <a:xfrm>
            <a:off x="-603743" y="-49788"/>
            <a:ext cx="13411200" cy="710964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41223" y="-1827486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개요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722643-1BCC-FADE-44DF-E3026B0B2731}"/>
              </a:ext>
            </a:extLst>
          </p:cNvPr>
          <p:cNvCxnSpPr>
            <a:cxnSpLocks/>
          </p:cNvCxnSpPr>
          <p:nvPr/>
        </p:nvCxnSpPr>
        <p:spPr>
          <a:xfrm>
            <a:off x="6096000" y="808038"/>
            <a:ext cx="0" cy="5610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1472AC-FC2D-74E4-ECDC-42095105DAE6}"/>
              </a:ext>
            </a:extLst>
          </p:cNvPr>
          <p:cNvSpPr txBox="1"/>
          <p:nvPr/>
        </p:nvSpPr>
        <p:spPr>
          <a:xfrm>
            <a:off x="435136" y="5887882"/>
            <a:ext cx="532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금융기관이나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핀테크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서비스가</a:t>
            </a:r>
            <a:r>
              <a:rPr lang="en-US" altLang="ko-KR" dirty="0">
                <a:solidFill>
                  <a:srgbClr val="373A3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373A3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타사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 금융정보 조회 또는 이체를 할 수 있는 기능을 제공하는 서비스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A2AFAF-6310-DB2C-B862-4C55B8C0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39" y="1989430"/>
            <a:ext cx="4628355" cy="33450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3A973E-8A75-8259-C002-C5137DE72E8C}"/>
              </a:ext>
            </a:extLst>
          </p:cNvPr>
          <p:cNvSpPr txBox="1"/>
          <p:nvPr/>
        </p:nvSpPr>
        <p:spPr>
          <a:xfrm>
            <a:off x="6772033" y="5691319"/>
            <a:ext cx="48389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금융에 대한 접근성 향상 효과로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19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출시 이후 </a:t>
            </a:r>
            <a:endParaRPr lang="en-US" altLang="ko-KR" b="0" i="0" dirty="0">
              <a:solidFill>
                <a:srgbClr val="373A3C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en-US" altLang="ko-KR" b="0" i="0" dirty="0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만에 거래량이 </a:t>
            </a:r>
            <a:r>
              <a:rPr lang="en-US" altLang="ko-KR" b="1" i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83</a:t>
            </a:r>
            <a:r>
              <a:rPr lang="ko-KR" altLang="en-US" b="1" i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억 </a:t>
            </a:r>
            <a:r>
              <a:rPr lang="en-US" altLang="ko-KR" b="1" i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</a:t>
            </a:r>
            <a:r>
              <a:rPr lang="ko-KR" altLang="en-US" b="1" i="0" dirty="0">
                <a:solidFill>
                  <a:srgbClr val="0000F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천만 건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넘음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6" name="사각형: 둥근 모서리 84">
            <a:extLst>
              <a:ext uri="{FF2B5EF4-FFF2-40B4-BE49-F238E27FC236}">
                <a16:creationId xmlns:a16="http://schemas.microsoft.com/office/drawing/2014/main" id="{AB5C8D3B-D8ED-D224-216E-895496C5E15B}"/>
              </a:ext>
            </a:extLst>
          </p:cNvPr>
          <p:cNvSpPr/>
          <p:nvPr/>
        </p:nvSpPr>
        <p:spPr>
          <a:xfrm rot="16200000">
            <a:off x="9455949" y="3573115"/>
            <a:ext cx="2436646" cy="246602"/>
          </a:xfrm>
          <a:prstGeom prst="roundRect">
            <a:avLst>
              <a:gd name="adj" fmla="val 0"/>
            </a:avLst>
          </a:prstGeom>
          <a:solidFill>
            <a:srgbClr val="29323C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CE7166-381D-9A36-2639-BBE30DB9836D}"/>
              </a:ext>
            </a:extLst>
          </p:cNvPr>
          <p:cNvSpPr txBox="1"/>
          <p:nvPr/>
        </p:nvSpPr>
        <p:spPr>
          <a:xfrm>
            <a:off x="10350306" y="4916675"/>
            <a:ext cx="950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21.11</a:t>
            </a:r>
            <a:r>
              <a:rPr lang="ko-KR" altLang="en-US" sz="10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C5CCA1-5A8E-8762-AF69-C52A790CC10D}"/>
              </a:ext>
            </a:extLst>
          </p:cNvPr>
          <p:cNvSpPr txBox="1"/>
          <p:nvPr/>
        </p:nvSpPr>
        <p:spPr>
          <a:xfrm>
            <a:off x="10801711" y="2976164"/>
            <a:ext cx="707245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283,659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B7B231-05AA-0D43-7291-E72864E1DF11}"/>
              </a:ext>
            </a:extLst>
          </p:cNvPr>
          <p:cNvSpPr txBox="1"/>
          <p:nvPr/>
        </p:nvSpPr>
        <p:spPr>
          <a:xfrm>
            <a:off x="10801710" y="3304036"/>
            <a:ext cx="707245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67D6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553,998</a:t>
            </a:r>
          </a:p>
        </p:txBody>
      </p:sp>
      <p:sp>
        <p:nvSpPr>
          <p:cNvPr id="43" name="사각형: 둥근 모서리 81">
            <a:extLst>
              <a:ext uri="{FF2B5EF4-FFF2-40B4-BE49-F238E27FC236}">
                <a16:creationId xmlns:a16="http://schemas.microsoft.com/office/drawing/2014/main" id="{05C78F88-8277-2B7D-742B-5252715D92ED}"/>
              </a:ext>
            </a:extLst>
          </p:cNvPr>
          <p:cNvSpPr/>
          <p:nvPr/>
        </p:nvSpPr>
        <p:spPr>
          <a:xfrm rot="16200000">
            <a:off x="9891123" y="4009947"/>
            <a:ext cx="1566854" cy="246602"/>
          </a:xfrm>
          <a:prstGeom prst="roundRect">
            <a:avLst>
              <a:gd name="adj" fmla="val 0"/>
            </a:avLst>
          </a:prstGeom>
          <a:solidFill>
            <a:srgbClr val="067D68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2" name="사각형: 둥근 모서리 84">
            <a:extLst>
              <a:ext uri="{FF2B5EF4-FFF2-40B4-BE49-F238E27FC236}">
                <a16:creationId xmlns:a16="http://schemas.microsoft.com/office/drawing/2014/main" id="{BE9983DB-8E0A-AAC8-AE0D-70BEE09C7AEE}"/>
              </a:ext>
            </a:extLst>
          </p:cNvPr>
          <p:cNvSpPr/>
          <p:nvPr/>
        </p:nvSpPr>
        <p:spPr>
          <a:xfrm rot="16200000">
            <a:off x="9206057" y="4149926"/>
            <a:ext cx="1277097" cy="246602"/>
          </a:xfrm>
          <a:prstGeom prst="roundRect">
            <a:avLst>
              <a:gd name="adj" fmla="val 0"/>
            </a:avLst>
          </a:prstGeom>
          <a:solidFill>
            <a:srgbClr val="29323C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3" name="사각형: 둥근 모서리 81">
            <a:extLst>
              <a:ext uri="{FF2B5EF4-FFF2-40B4-BE49-F238E27FC236}">
                <a16:creationId xmlns:a16="http://schemas.microsoft.com/office/drawing/2014/main" id="{18538FE6-DD36-812A-4CFD-E126099DEF59}"/>
              </a:ext>
            </a:extLst>
          </p:cNvPr>
          <p:cNvSpPr/>
          <p:nvPr/>
        </p:nvSpPr>
        <p:spPr>
          <a:xfrm rot="16200000">
            <a:off x="9434273" y="4379800"/>
            <a:ext cx="821221" cy="246602"/>
          </a:xfrm>
          <a:prstGeom prst="roundRect">
            <a:avLst>
              <a:gd name="adj" fmla="val 0"/>
            </a:avLst>
          </a:prstGeom>
          <a:solidFill>
            <a:srgbClr val="067D68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360912E-C0AC-530B-9449-2C4FA70E0EE7}"/>
              </a:ext>
            </a:extLst>
          </p:cNvPr>
          <p:cNvSpPr txBox="1"/>
          <p:nvPr/>
        </p:nvSpPr>
        <p:spPr>
          <a:xfrm>
            <a:off x="9904188" y="3779268"/>
            <a:ext cx="707245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186,444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07F8FD-BCFF-3433-080F-10A3D2157C9F}"/>
              </a:ext>
            </a:extLst>
          </p:cNvPr>
          <p:cNvSpPr txBox="1"/>
          <p:nvPr/>
        </p:nvSpPr>
        <p:spPr>
          <a:xfrm>
            <a:off x="9915204" y="4377130"/>
            <a:ext cx="707245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67D6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358,221</a:t>
            </a:r>
          </a:p>
        </p:txBody>
      </p:sp>
      <p:sp>
        <p:nvSpPr>
          <p:cNvPr id="67" name="사각형: 둥근 모서리 84">
            <a:extLst>
              <a:ext uri="{FF2B5EF4-FFF2-40B4-BE49-F238E27FC236}">
                <a16:creationId xmlns:a16="http://schemas.microsoft.com/office/drawing/2014/main" id="{38E52CFA-417B-F7E5-04DE-94454F0F14F3}"/>
              </a:ext>
            </a:extLst>
          </p:cNvPr>
          <p:cNvSpPr/>
          <p:nvPr/>
        </p:nvSpPr>
        <p:spPr>
          <a:xfrm rot="16200000">
            <a:off x="8652529" y="4431058"/>
            <a:ext cx="710963" cy="246602"/>
          </a:xfrm>
          <a:prstGeom prst="roundRect">
            <a:avLst>
              <a:gd name="adj" fmla="val 0"/>
            </a:avLst>
          </a:prstGeom>
          <a:solidFill>
            <a:srgbClr val="29323C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8" name="사각형: 둥근 모서리 81">
            <a:extLst>
              <a:ext uri="{FF2B5EF4-FFF2-40B4-BE49-F238E27FC236}">
                <a16:creationId xmlns:a16="http://schemas.microsoft.com/office/drawing/2014/main" id="{A64FA6D1-762E-EACB-FE44-4EB4C37D2581}"/>
              </a:ext>
            </a:extLst>
          </p:cNvPr>
          <p:cNvSpPr/>
          <p:nvPr/>
        </p:nvSpPr>
        <p:spPr>
          <a:xfrm rot="16200000">
            <a:off x="8779701" y="4559887"/>
            <a:ext cx="457176" cy="246602"/>
          </a:xfrm>
          <a:prstGeom prst="roundRect">
            <a:avLst>
              <a:gd name="adj" fmla="val 0"/>
            </a:avLst>
          </a:prstGeom>
          <a:solidFill>
            <a:srgbClr val="067D68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CDD210-6FA3-A6E5-634C-53FDB86FFBE7}"/>
              </a:ext>
            </a:extLst>
          </p:cNvPr>
          <p:cNvSpPr txBox="1"/>
          <p:nvPr/>
        </p:nvSpPr>
        <p:spPr>
          <a:xfrm>
            <a:off x="9050457" y="4528794"/>
            <a:ext cx="707245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67D6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173,963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0914BD-0657-19B5-5658-12DCEEB84C3D}"/>
              </a:ext>
            </a:extLst>
          </p:cNvPr>
          <p:cNvSpPr txBox="1"/>
          <p:nvPr/>
        </p:nvSpPr>
        <p:spPr>
          <a:xfrm>
            <a:off x="9076150" y="4205746"/>
            <a:ext cx="625492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93,562</a:t>
            </a:r>
          </a:p>
        </p:txBody>
      </p:sp>
      <p:sp>
        <p:nvSpPr>
          <p:cNvPr id="71" name="사각형: 둥근 모서리 84">
            <a:extLst>
              <a:ext uri="{FF2B5EF4-FFF2-40B4-BE49-F238E27FC236}">
                <a16:creationId xmlns:a16="http://schemas.microsoft.com/office/drawing/2014/main" id="{FD9C667D-2B76-4AEE-0FEA-CA8A32FA2525}"/>
              </a:ext>
            </a:extLst>
          </p:cNvPr>
          <p:cNvSpPr/>
          <p:nvPr/>
        </p:nvSpPr>
        <p:spPr>
          <a:xfrm rot="16200000">
            <a:off x="8095295" y="4707035"/>
            <a:ext cx="161065" cy="246602"/>
          </a:xfrm>
          <a:prstGeom prst="roundRect">
            <a:avLst>
              <a:gd name="adj" fmla="val 0"/>
            </a:avLst>
          </a:prstGeom>
          <a:solidFill>
            <a:srgbClr val="29323C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2" name="사각형: 둥근 모서리 81">
            <a:extLst>
              <a:ext uri="{FF2B5EF4-FFF2-40B4-BE49-F238E27FC236}">
                <a16:creationId xmlns:a16="http://schemas.microsoft.com/office/drawing/2014/main" id="{6BDFD58C-E83E-FE09-DB57-F9C573EACDE7}"/>
              </a:ext>
            </a:extLst>
          </p:cNvPr>
          <p:cNvSpPr/>
          <p:nvPr/>
        </p:nvSpPr>
        <p:spPr>
          <a:xfrm rot="16200000">
            <a:off x="8135230" y="4746755"/>
            <a:ext cx="81749" cy="246602"/>
          </a:xfrm>
          <a:prstGeom prst="roundRect">
            <a:avLst>
              <a:gd name="adj" fmla="val 0"/>
            </a:avLst>
          </a:prstGeom>
          <a:solidFill>
            <a:srgbClr val="067D68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06ED95F-0BF6-19AA-24B3-13163B9DB49E}"/>
              </a:ext>
            </a:extLst>
          </p:cNvPr>
          <p:cNvSpPr txBox="1"/>
          <p:nvPr/>
        </p:nvSpPr>
        <p:spPr>
          <a:xfrm>
            <a:off x="8238563" y="4686905"/>
            <a:ext cx="625492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67D6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69,569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767759-5FE0-8BB0-8D7F-4886047738FA}"/>
              </a:ext>
            </a:extLst>
          </p:cNvPr>
          <p:cNvSpPr txBox="1"/>
          <p:nvPr/>
        </p:nvSpPr>
        <p:spPr>
          <a:xfrm>
            <a:off x="7491272" y="4545462"/>
            <a:ext cx="543739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1,607</a:t>
            </a:r>
          </a:p>
        </p:txBody>
      </p:sp>
      <p:sp>
        <p:nvSpPr>
          <p:cNvPr id="75" name="사각형: 둥근 모서리 84">
            <a:extLst>
              <a:ext uri="{FF2B5EF4-FFF2-40B4-BE49-F238E27FC236}">
                <a16:creationId xmlns:a16="http://schemas.microsoft.com/office/drawing/2014/main" id="{0E644F88-9EBF-03A2-E005-7D1F3C1C1657}"/>
              </a:ext>
            </a:extLst>
          </p:cNvPr>
          <p:cNvSpPr/>
          <p:nvPr/>
        </p:nvSpPr>
        <p:spPr>
          <a:xfrm rot="16200000">
            <a:off x="7383399" y="4757828"/>
            <a:ext cx="81750" cy="246602"/>
          </a:xfrm>
          <a:prstGeom prst="roundRect">
            <a:avLst>
              <a:gd name="adj" fmla="val 0"/>
            </a:avLst>
          </a:prstGeom>
          <a:solidFill>
            <a:srgbClr val="29323C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6" name="사각형: 둥근 모서리 81">
            <a:extLst>
              <a:ext uri="{FF2B5EF4-FFF2-40B4-BE49-F238E27FC236}">
                <a16:creationId xmlns:a16="http://schemas.microsoft.com/office/drawing/2014/main" id="{41BA37EF-1BE8-5D18-E968-EA2DF63FB3D2}"/>
              </a:ext>
            </a:extLst>
          </p:cNvPr>
          <p:cNvSpPr/>
          <p:nvPr/>
        </p:nvSpPr>
        <p:spPr>
          <a:xfrm rot="16200000">
            <a:off x="7403002" y="4773839"/>
            <a:ext cx="45719" cy="246602"/>
          </a:xfrm>
          <a:prstGeom prst="roundRect">
            <a:avLst>
              <a:gd name="adj" fmla="val 0"/>
            </a:avLst>
          </a:prstGeom>
          <a:solidFill>
            <a:srgbClr val="067D68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E6A8EC-99E6-B69C-8C9C-0EF90A16C5A6}"/>
              </a:ext>
            </a:extLst>
          </p:cNvPr>
          <p:cNvSpPr txBox="1"/>
          <p:nvPr/>
        </p:nvSpPr>
        <p:spPr>
          <a:xfrm>
            <a:off x="7461875" y="4698956"/>
            <a:ext cx="625492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67D6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12,181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56C9B87-6858-18EB-BC23-4D4AEA188672}"/>
              </a:ext>
            </a:extLst>
          </p:cNvPr>
          <p:cNvCxnSpPr>
            <a:cxnSpLocks/>
          </p:cNvCxnSpPr>
          <p:nvPr/>
        </p:nvCxnSpPr>
        <p:spPr>
          <a:xfrm>
            <a:off x="7138980" y="4916030"/>
            <a:ext cx="3931840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45C1B7A-A9E7-5AC1-BBFA-B9FA5A20D300}"/>
              </a:ext>
            </a:extLst>
          </p:cNvPr>
          <p:cNvSpPr txBox="1"/>
          <p:nvPr/>
        </p:nvSpPr>
        <p:spPr>
          <a:xfrm>
            <a:off x="8245115" y="4526282"/>
            <a:ext cx="625492" cy="271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35,610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29DCE0-2A06-8DF1-CE0A-C74C0056BB94}"/>
              </a:ext>
            </a:extLst>
          </p:cNvPr>
          <p:cNvSpPr txBox="1"/>
          <p:nvPr/>
        </p:nvSpPr>
        <p:spPr>
          <a:xfrm>
            <a:off x="4553111" y="1485080"/>
            <a:ext cx="10935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</a:t>
            </a:r>
            <a:r>
              <a:rPr lang="en-US" altLang="ko-KR" sz="105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105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금융결제원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02C0653-5E56-184B-DA40-E4C98D895445}"/>
              </a:ext>
            </a:extLst>
          </p:cNvPr>
          <p:cNvSpPr txBox="1"/>
          <p:nvPr/>
        </p:nvSpPr>
        <p:spPr>
          <a:xfrm>
            <a:off x="10278648" y="1472354"/>
            <a:ext cx="1093569" cy="553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[</a:t>
            </a:r>
            <a:r>
              <a:rPr lang="ko-KR" altLang="en-US" sz="10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단위 </a:t>
            </a:r>
            <a:r>
              <a:rPr lang="en-US" altLang="ko-KR" sz="10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10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 건</a:t>
            </a:r>
            <a:r>
              <a:rPr lang="en-US" altLang="ko-KR" sz="10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05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</a:t>
            </a:r>
            <a:r>
              <a:rPr lang="en-US" altLang="ko-KR" sz="105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105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금융위원회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8401B29-6ECE-AF17-460F-E7EE0042B4EB}"/>
              </a:ext>
            </a:extLst>
          </p:cNvPr>
          <p:cNvSpPr txBox="1"/>
          <p:nvPr/>
        </p:nvSpPr>
        <p:spPr>
          <a:xfrm>
            <a:off x="9553365" y="4924385"/>
            <a:ext cx="950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21.6</a:t>
            </a:r>
            <a:r>
              <a:rPr lang="ko-KR" altLang="en-US" sz="10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0336AB8-EA2A-BEAF-4FEF-B12130C40C0F}"/>
              </a:ext>
            </a:extLst>
          </p:cNvPr>
          <p:cNvSpPr txBox="1"/>
          <p:nvPr/>
        </p:nvSpPr>
        <p:spPr>
          <a:xfrm>
            <a:off x="8715165" y="4924385"/>
            <a:ext cx="950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20.12</a:t>
            </a:r>
            <a:r>
              <a:rPr lang="ko-KR" altLang="en-US" sz="10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DC3D797-99B5-47E3-9A44-0B8D1F8902E0}"/>
              </a:ext>
            </a:extLst>
          </p:cNvPr>
          <p:cNvSpPr txBox="1"/>
          <p:nvPr/>
        </p:nvSpPr>
        <p:spPr>
          <a:xfrm>
            <a:off x="7899825" y="4924385"/>
            <a:ext cx="950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20.6</a:t>
            </a:r>
            <a:r>
              <a:rPr lang="ko-KR" altLang="en-US" sz="10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69AEB5-E17B-81AA-4F4C-AB82023F6AEC}"/>
              </a:ext>
            </a:extLst>
          </p:cNvPr>
          <p:cNvSpPr txBox="1"/>
          <p:nvPr/>
        </p:nvSpPr>
        <p:spPr>
          <a:xfrm>
            <a:off x="7092105" y="4924385"/>
            <a:ext cx="950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19.12</a:t>
            </a:r>
            <a:r>
              <a:rPr lang="ko-KR" altLang="en-US" sz="10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</a:t>
            </a:r>
          </a:p>
        </p:txBody>
      </p:sp>
      <p:sp>
        <p:nvSpPr>
          <p:cNvPr id="87" name="사각형: 둥근 모서리 81">
            <a:extLst>
              <a:ext uri="{FF2B5EF4-FFF2-40B4-BE49-F238E27FC236}">
                <a16:creationId xmlns:a16="http://schemas.microsoft.com/office/drawing/2014/main" id="{98F08337-7C50-2866-19CC-A6920A3FF407}"/>
              </a:ext>
            </a:extLst>
          </p:cNvPr>
          <p:cNvSpPr/>
          <p:nvPr/>
        </p:nvSpPr>
        <p:spPr>
          <a:xfrm rot="16200000">
            <a:off x="7129374" y="2451034"/>
            <a:ext cx="120389" cy="115042"/>
          </a:xfrm>
          <a:prstGeom prst="roundRect">
            <a:avLst>
              <a:gd name="adj" fmla="val 0"/>
            </a:avLst>
          </a:prstGeom>
          <a:solidFill>
            <a:srgbClr val="067D68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8" name="사각형: 둥근 모서리 81">
            <a:extLst>
              <a:ext uri="{FF2B5EF4-FFF2-40B4-BE49-F238E27FC236}">
                <a16:creationId xmlns:a16="http://schemas.microsoft.com/office/drawing/2014/main" id="{D935E582-4B3B-687C-907A-CEE030A785EA}"/>
              </a:ext>
            </a:extLst>
          </p:cNvPr>
          <p:cNvSpPr/>
          <p:nvPr/>
        </p:nvSpPr>
        <p:spPr>
          <a:xfrm rot="16200000">
            <a:off x="7129375" y="2654001"/>
            <a:ext cx="120389" cy="115042"/>
          </a:xfrm>
          <a:prstGeom prst="roundRect">
            <a:avLst>
              <a:gd name="adj" fmla="val 0"/>
            </a:avLst>
          </a:prstGeom>
          <a:solidFill>
            <a:srgbClr val="29323C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73A71E9-8B3C-D088-5192-D4DF1766F6F6}"/>
              </a:ext>
            </a:extLst>
          </p:cNvPr>
          <p:cNvSpPr txBox="1"/>
          <p:nvPr/>
        </p:nvSpPr>
        <p:spPr>
          <a:xfrm>
            <a:off x="7228861" y="2538695"/>
            <a:ext cx="671979" cy="311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금융회사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12344BD-D839-359B-B51A-C5041941471E}"/>
              </a:ext>
            </a:extLst>
          </p:cNvPr>
          <p:cNvSpPr txBox="1"/>
          <p:nvPr/>
        </p:nvSpPr>
        <p:spPr>
          <a:xfrm>
            <a:off x="7228861" y="2329145"/>
            <a:ext cx="550151" cy="311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핀테크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913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74A7673-3F3D-9C9B-B4DA-352F14E6439B}"/>
              </a:ext>
            </a:extLst>
          </p:cNvPr>
          <p:cNvSpPr txBox="1">
            <a:spLocks/>
          </p:cNvSpPr>
          <p:nvPr/>
        </p:nvSpPr>
        <p:spPr>
          <a:xfrm>
            <a:off x="676079" y="1558000"/>
            <a:ext cx="110642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개별은행 주요 기능</a:t>
            </a:r>
          </a:p>
        </p:txBody>
      </p:sp>
    </p:spTree>
    <p:extLst>
      <p:ext uri="{BB962C8B-B14F-4D97-AF65-F5344CB8AC3E}">
        <p14:creationId xmlns:p14="http://schemas.microsoft.com/office/powerpoint/2010/main" val="2939232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E64A5DF-A5A5-7B3C-CD7C-D3FF34E41871}"/>
              </a:ext>
            </a:extLst>
          </p:cNvPr>
          <p:cNvSpPr txBox="1"/>
          <p:nvPr/>
        </p:nvSpPr>
        <p:spPr>
          <a:xfrm>
            <a:off x="5597232" y="4171290"/>
            <a:ext cx="6289968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B3A86-76B8-F2B9-4CC9-F6AC710C435C}"/>
              </a:ext>
            </a:extLst>
          </p:cNvPr>
          <p:cNvSpPr txBox="1"/>
          <p:nvPr/>
        </p:nvSpPr>
        <p:spPr>
          <a:xfrm>
            <a:off x="5587707" y="1086675"/>
            <a:ext cx="6289968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760C1-6E7D-DD09-D2F5-6A2319B44D31}"/>
              </a:ext>
            </a:extLst>
          </p:cNvPr>
          <p:cNvSpPr txBox="1"/>
          <p:nvPr/>
        </p:nvSpPr>
        <p:spPr>
          <a:xfrm>
            <a:off x="114300" y="1239716"/>
            <a:ext cx="5076824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43764-60B2-D078-E58D-56AFDA92075C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3076" y="-1830995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회원가입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75DB19-5B37-2349-E4FE-563CD4B7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04" y="2265099"/>
            <a:ext cx="2783646" cy="21394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58D5A6-CAA4-2F6D-DECE-135111D4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52" y="1374811"/>
            <a:ext cx="4258269" cy="137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D17FC9-5AF1-314D-D866-F13851721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581" y="1447066"/>
            <a:ext cx="2505328" cy="2126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E88684-3276-4948-EA14-2DB623BB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756" y="4444602"/>
            <a:ext cx="4945024" cy="18739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8952506-16B7-A44D-A4AA-EBA7CDC1A1B5}"/>
              </a:ext>
            </a:extLst>
          </p:cNvPr>
          <p:cNvCxnSpPr>
            <a:cxnSpLocks/>
          </p:cNvCxnSpPr>
          <p:nvPr/>
        </p:nvCxnSpPr>
        <p:spPr>
          <a:xfrm>
            <a:off x="5394000" y="886891"/>
            <a:ext cx="0" cy="5729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312687-A65B-057C-E9A9-1C913EEC29F7}"/>
              </a:ext>
            </a:extLst>
          </p:cNvPr>
          <p:cNvCxnSpPr>
            <a:cxnSpLocks/>
          </p:cNvCxnSpPr>
          <p:nvPr/>
        </p:nvCxnSpPr>
        <p:spPr>
          <a:xfrm flipH="1">
            <a:off x="5461000" y="3713475"/>
            <a:ext cx="6616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03CFBA1-315C-E889-F215-008A7D0D29E9}"/>
              </a:ext>
            </a:extLst>
          </p:cNvPr>
          <p:cNvSpPr txBox="1"/>
          <p:nvPr/>
        </p:nvSpPr>
        <p:spPr>
          <a:xfrm>
            <a:off x="209258" y="4444602"/>
            <a:ext cx="559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주민번호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CheckSum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A66771-BB61-C6AA-AEE9-619BBA25379C}"/>
              </a:ext>
            </a:extLst>
          </p:cNvPr>
          <p:cNvGrpSpPr/>
          <p:nvPr/>
        </p:nvGrpSpPr>
        <p:grpSpPr>
          <a:xfrm>
            <a:off x="857491" y="1634614"/>
            <a:ext cx="3590087" cy="1579675"/>
            <a:chOff x="639465" y="1517594"/>
            <a:chExt cx="4344006" cy="19114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EF8E31-D5EF-D857-8EBC-2F5F1FC0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465" y="1517594"/>
              <a:ext cx="4258269" cy="99073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25756B9-9D8C-D28A-FBF5-A2D2E845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465" y="2514472"/>
              <a:ext cx="4344006" cy="9145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BDCEE5-E82B-6849-ECAB-FE8B799742E0}"/>
                </a:ext>
              </a:extLst>
            </p:cNvPr>
            <p:cNvSpPr txBox="1"/>
            <p:nvPr/>
          </p:nvSpPr>
          <p:spPr>
            <a:xfrm>
              <a:off x="3238500" y="1674290"/>
              <a:ext cx="914400" cy="2084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D7AF6F-8092-1B8F-FA12-60F0A534A8D6}"/>
              </a:ext>
            </a:extLst>
          </p:cNvPr>
          <p:cNvSpPr txBox="1"/>
          <p:nvPr/>
        </p:nvSpPr>
        <p:spPr>
          <a:xfrm>
            <a:off x="341629" y="4681339"/>
            <a:ext cx="4621810" cy="223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마지막 자리를 제외한 각 자리에 </a:t>
            </a: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2, 3, 4, 5, 6, 7, 8, 9, 2, 3, 4, 5</a:t>
            </a:r>
            <a:r>
              <a: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곱한다</a:t>
            </a: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각 자리의 숫자를 모두 더한다</a:t>
            </a: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</a:t>
            </a:r>
            <a:r>
              <a: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나눈 숫자를 모두 더한다</a:t>
            </a:r>
            <a:endParaRPr lang="en-US" altLang="ko-KR" sz="1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11</a:t>
            </a:r>
            <a:r>
              <a: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결과값을 뺀다</a:t>
            </a: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마지막 결과가 두 자리인 경우 다시 </a:t>
            </a: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10</a:t>
            </a:r>
            <a:r>
              <a: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나눈 나머지 값을 구한다</a:t>
            </a: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2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두자리</a:t>
            </a:r>
            <a:r>
              <a: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예시 </a:t>
            </a: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 11 – 1 = -&gt; 10 % 10 = 0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결과가 주민등록번호 마지막 자리와 일치하면 유효한 주민등록번호이다</a:t>
            </a:r>
            <a:r>
              <a:rPr lang="en-US" altLang="ko-KR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ko-KR" altLang="en-US" sz="1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06E5A6-CB4B-866B-7C5A-4A411E4B429E}"/>
              </a:ext>
            </a:extLst>
          </p:cNvPr>
          <p:cNvSpPr/>
          <p:nvPr/>
        </p:nvSpPr>
        <p:spPr>
          <a:xfrm>
            <a:off x="114300" y="880400"/>
            <a:ext cx="5076824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유효하지 않은 주민번호 식별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CheckSum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DC90F2-439E-B9A5-B4B5-0F28037772E5}"/>
              </a:ext>
            </a:extLst>
          </p:cNvPr>
          <p:cNvSpPr/>
          <p:nvPr/>
        </p:nvSpPr>
        <p:spPr>
          <a:xfrm>
            <a:off x="5587707" y="879759"/>
            <a:ext cx="6289968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 가입시 이메일 인증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F23231-14D9-05AC-E78B-0FE0A90AE16B}"/>
              </a:ext>
            </a:extLst>
          </p:cNvPr>
          <p:cNvSpPr/>
          <p:nvPr/>
        </p:nvSpPr>
        <p:spPr>
          <a:xfrm>
            <a:off x="5596877" y="3839027"/>
            <a:ext cx="6289968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카카오맵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활용한 주소 찾기</a:t>
            </a:r>
          </a:p>
        </p:txBody>
      </p:sp>
    </p:spTree>
    <p:extLst>
      <p:ext uri="{BB962C8B-B14F-4D97-AF65-F5344CB8AC3E}">
        <p14:creationId xmlns:p14="http://schemas.microsoft.com/office/powerpoint/2010/main" val="3353692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22B673-F0EA-A191-7233-845049D51E9A}"/>
              </a:ext>
            </a:extLst>
          </p:cNvPr>
          <p:cNvSpPr txBox="1"/>
          <p:nvPr/>
        </p:nvSpPr>
        <p:spPr>
          <a:xfrm>
            <a:off x="47625" y="1239716"/>
            <a:ext cx="12077700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5F182C-3056-AF1F-45BF-9F59AB45E7D2}"/>
              </a:ext>
            </a:extLst>
          </p:cNvPr>
          <p:cNvSpPr/>
          <p:nvPr/>
        </p:nvSpPr>
        <p:spPr>
          <a:xfrm>
            <a:off x="47625" y="880400"/>
            <a:ext cx="1207770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43764-60B2-D078-E58D-56AFDA92075C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92876" y="-1830995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개별 은행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2E28B-F658-4310-BABA-DD14C3589CFF}"/>
              </a:ext>
            </a:extLst>
          </p:cNvPr>
          <p:cNvSpPr txBox="1"/>
          <p:nvPr/>
        </p:nvSpPr>
        <p:spPr>
          <a:xfrm>
            <a:off x="963574" y="876795"/>
            <a:ext cx="559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개별 은행의 상품 내역 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9B6B7-97B6-0B9E-3AA2-BF4533238D54}"/>
              </a:ext>
            </a:extLst>
          </p:cNvPr>
          <p:cNvSpPr txBox="1"/>
          <p:nvPr/>
        </p:nvSpPr>
        <p:spPr>
          <a:xfrm>
            <a:off x="4986874" y="863446"/>
            <a:ext cx="559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개별 은행의 상품 가입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F93FE4-150D-5132-8D7C-FE67BAD7A791}"/>
              </a:ext>
            </a:extLst>
          </p:cNvPr>
          <p:cNvSpPr txBox="1"/>
          <p:nvPr/>
        </p:nvSpPr>
        <p:spPr>
          <a:xfrm>
            <a:off x="8379055" y="876795"/>
            <a:ext cx="559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내가 가입한 개별은행 상품 조회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C7EB20E-1643-EEEA-12B7-1B868D35505B}"/>
              </a:ext>
            </a:extLst>
          </p:cNvPr>
          <p:cNvCxnSpPr>
            <a:cxnSpLocks/>
          </p:cNvCxnSpPr>
          <p:nvPr/>
        </p:nvCxnSpPr>
        <p:spPr>
          <a:xfrm>
            <a:off x="647944" y="1446136"/>
            <a:ext cx="11095845" cy="364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C109BC9-4A11-7D17-0D2F-26746A32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0" y="1924086"/>
            <a:ext cx="4700544" cy="1826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467278-2AB6-7C38-305A-5204C3A8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572" y="3095786"/>
            <a:ext cx="3896855" cy="1950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C409CE-09D2-13F0-C316-8138C20C3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01" y="4357758"/>
            <a:ext cx="5170598" cy="2108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9444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043764-60B2-D078-E58D-56AFDA92075C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65776" y="-1830995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 조회 및 정보 수정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F5645-B8C7-C447-AF7E-D651FB66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6" y="882278"/>
            <a:ext cx="9160030" cy="5093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2E955B-D3D3-9D9F-BF60-41DFC0E3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41" y="2691479"/>
            <a:ext cx="6882066" cy="3812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2396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74A7673-3F3D-9C9B-B4DA-352F14E6439B}"/>
              </a:ext>
            </a:extLst>
          </p:cNvPr>
          <p:cNvSpPr txBox="1">
            <a:spLocks/>
          </p:cNvSpPr>
          <p:nvPr/>
        </p:nvSpPr>
        <p:spPr>
          <a:xfrm>
            <a:off x="676079" y="1558000"/>
            <a:ext cx="110642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개별은행 추가 기능</a:t>
            </a:r>
          </a:p>
        </p:txBody>
      </p:sp>
    </p:spTree>
    <p:extLst>
      <p:ext uri="{BB962C8B-B14F-4D97-AF65-F5344CB8AC3E}">
        <p14:creationId xmlns:p14="http://schemas.microsoft.com/office/powerpoint/2010/main" val="3199892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FCBD0A-C197-E125-E8BB-30CA4D78C129}"/>
              </a:ext>
            </a:extLst>
          </p:cNvPr>
          <p:cNvSpPr txBox="1"/>
          <p:nvPr/>
        </p:nvSpPr>
        <p:spPr>
          <a:xfrm>
            <a:off x="516059" y="1142870"/>
            <a:ext cx="5076824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F5A7FD-3843-3E04-C7A4-401FA7B769BE}"/>
              </a:ext>
            </a:extLst>
          </p:cNvPr>
          <p:cNvSpPr/>
          <p:nvPr/>
        </p:nvSpPr>
        <p:spPr>
          <a:xfrm>
            <a:off x="516059" y="783554"/>
            <a:ext cx="5076824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 국민은행 상품 전환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1989887" y="4431076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32D59-58DE-CB21-C6EE-88582EA803DB}"/>
              </a:ext>
            </a:extLst>
          </p:cNvPr>
          <p:cNvSpPr txBox="1"/>
          <p:nvPr/>
        </p:nvSpPr>
        <p:spPr>
          <a:xfrm>
            <a:off x="6715125" y="1134941"/>
            <a:ext cx="5076824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2F3F8-3AA9-3EAB-4EC0-0C93A1EACE0F}"/>
              </a:ext>
            </a:extLst>
          </p:cNvPr>
          <p:cNvSpPr/>
          <p:nvPr/>
        </p:nvSpPr>
        <p:spPr>
          <a:xfrm>
            <a:off x="6715125" y="775625"/>
            <a:ext cx="5076824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추가적으로 구현한 상품 전환 페이지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4DBB5A-23B3-0FDE-0D7D-718B3C8A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55" y="1321212"/>
            <a:ext cx="2318632" cy="5152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AEEBFF-CBCD-545D-3C4D-33C61FE7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363" y="1819302"/>
            <a:ext cx="4273222" cy="2251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2E55B9-E0AB-B8EF-6CE8-86F4600E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66" y="4576754"/>
            <a:ext cx="4193617" cy="15473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8801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FCBD0A-C197-E125-E8BB-30CA4D78C129}"/>
              </a:ext>
            </a:extLst>
          </p:cNvPr>
          <p:cNvSpPr txBox="1"/>
          <p:nvPr/>
        </p:nvSpPr>
        <p:spPr>
          <a:xfrm>
            <a:off x="516058" y="1142870"/>
            <a:ext cx="11237791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F5A7FD-3843-3E04-C7A4-401FA7B769BE}"/>
              </a:ext>
            </a:extLst>
          </p:cNvPr>
          <p:cNvSpPr/>
          <p:nvPr/>
        </p:nvSpPr>
        <p:spPr>
          <a:xfrm>
            <a:off x="516058" y="783554"/>
            <a:ext cx="11237791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관리자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1989887" y="4431076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A3FC3B-A6EC-2D9F-A569-469022D5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6" y="1854270"/>
            <a:ext cx="5838018" cy="37019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813330-D851-985C-F4A0-77B038CE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29" y="1943791"/>
            <a:ext cx="4769030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68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74A7673-3F3D-9C9B-B4DA-352F14E6439B}"/>
              </a:ext>
            </a:extLst>
          </p:cNvPr>
          <p:cNvSpPr txBox="1">
            <a:spLocks/>
          </p:cNvSpPr>
          <p:nvPr/>
        </p:nvSpPr>
        <p:spPr>
          <a:xfrm>
            <a:off x="676079" y="1558000"/>
            <a:ext cx="110642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주요 기능</a:t>
            </a:r>
          </a:p>
        </p:txBody>
      </p:sp>
    </p:spTree>
    <p:extLst>
      <p:ext uri="{BB962C8B-B14F-4D97-AF65-F5344CB8AC3E}">
        <p14:creationId xmlns:p14="http://schemas.microsoft.com/office/powerpoint/2010/main" val="427035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3EF81D-3453-B310-6311-09D3DED6E9C2}"/>
              </a:ext>
            </a:extLst>
          </p:cNvPr>
          <p:cNvSpPr txBox="1"/>
          <p:nvPr/>
        </p:nvSpPr>
        <p:spPr>
          <a:xfrm>
            <a:off x="47625" y="1239716"/>
            <a:ext cx="12077700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232DE6-5B48-0421-DC17-8DCD7686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39" y="1510251"/>
            <a:ext cx="10960513" cy="496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A00C8-D77D-B7E3-1E3C-5C2E9B9F2651}"/>
              </a:ext>
            </a:extLst>
          </p:cNvPr>
          <p:cNvSpPr txBox="1"/>
          <p:nvPr/>
        </p:nvSpPr>
        <p:spPr>
          <a:xfrm>
            <a:off x="253568" y="3725099"/>
            <a:ext cx="8686800" cy="1010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IntelliJ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: </a:t>
            </a: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localhost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:(선택한 포트)/</a:t>
            </a: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현재jsp파일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Eclipse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: </a:t>
            </a: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localhost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:(선택한포트)/프로젝트이름/</a:t>
            </a: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현재jsp파일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BDFF4D-FBB1-8BA9-8E49-B36D3562556F}"/>
              </a:ext>
            </a:extLst>
          </p:cNvPr>
          <p:cNvSpPr/>
          <p:nvPr/>
        </p:nvSpPr>
        <p:spPr>
          <a:xfrm>
            <a:off x="47625" y="880400"/>
            <a:ext cx="1207770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C35AB4-2954-92F4-1AEB-AAF6721CE900}"/>
              </a:ext>
            </a:extLst>
          </p:cNvPr>
          <p:cNvSpPr txBox="1"/>
          <p:nvPr/>
        </p:nvSpPr>
        <p:spPr>
          <a:xfrm>
            <a:off x="4986874" y="863446"/>
            <a:ext cx="559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오픈 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아키텍처</a:t>
            </a:r>
          </a:p>
        </p:txBody>
      </p:sp>
    </p:spTree>
    <p:extLst>
      <p:ext uri="{BB962C8B-B14F-4D97-AF65-F5344CB8AC3E}">
        <p14:creationId xmlns:p14="http://schemas.microsoft.com/office/powerpoint/2010/main" val="789282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9980202-B759-DB05-A0B8-A2664A2C2968}"/>
              </a:ext>
            </a:extLst>
          </p:cNvPr>
          <p:cNvSpPr txBox="1">
            <a:spLocks/>
          </p:cNvSpPr>
          <p:nvPr/>
        </p:nvSpPr>
        <p:spPr>
          <a:xfrm>
            <a:off x="676079" y="1558000"/>
            <a:ext cx="110642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인프라</a:t>
            </a:r>
          </a:p>
        </p:txBody>
      </p:sp>
    </p:spTree>
    <p:extLst>
      <p:ext uri="{BB962C8B-B14F-4D97-AF65-F5344CB8AC3E}">
        <p14:creationId xmlns:p14="http://schemas.microsoft.com/office/powerpoint/2010/main" val="363222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37E787-A125-8F20-9FE3-E0D29471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42" y="1462741"/>
            <a:ext cx="8014714" cy="43144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3EFDAA-C96C-849B-8F3C-ED0B418B77F2}"/>
              </a:ext>
            </a:extLst>
          </p:cNvPr>
          <p:cNvSpPr txBox="1"/>
          <p:nvPr/>
        </p:nvSpPr>
        <p:spPr>
          <a:xfrm>
            <a:off x="-603743" y="-49788"/>
            <a:ext cx="13411200" cy="710964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41223" y="-1827486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3A973E-8A75-8259-C002-C5137DE72E8C}"/>
              </a:ext>
            </a:extLst>
          </p:cNvPr>
          <p:cNvSpPr txBox="1"/>
          <p:nvPr/>
        </p:nvSpPr>
        <p:spPr>
          <a:xfrm>
            <a:off x="469442" y="5985671"/>
            <a:ext cx="11405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전산표준이 각기 다른 은행 모두와 개별적인 협약을 맺어야 하는 번거로움을 해소하고자 은행과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핀테크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기업이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개발과정에서 서로 소통할 수 있는 오픈 플랫폼이 바로 </a:t>
            </a:r>
            <a:r>
              <a:rPr lang="ko-KR" altLang="en-US" b="1" dirty="0" err="1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오픈뱅킹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혁신적인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핀테크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서비스 개발을 지원할 수 있음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16574-690E-3CEC-B1FF-02B86C7DF617}"/>
              </a:ext>
            </a:extLst>
          </p:cNvPr>
          <p:cNvSpPr txBox="1"/>
          <p:nvPr/>
        </p:nvSpPr>
        <p:spPr>
          <a:xfrm>
            <a:off x="1888461" y="1095368"/>
            <a:ext cx="53228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90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</a:t>
            </a:r>
            <a:r>
              <a:rPr lang="en-US" altLang="ko-KR" sz="90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900" i="0" dirty="0">
                <a:solidFill>
                  <a:schemeClr val="bg2">
                    <a:lumMod val="50000"/>
                  </a:schemeClr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금융결제원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EB0D1-197B-5F6F-6DA0-97D80545AEA1}"/>
              </a:ext>
            </a:extLst>
          </p:cNvPr>
          <p:cNvSpPr txBox="1"/>
          <p:nvPr/>
        </p:nvSpPr>
        <p:spPr>
          <a:xfrm>
            <a:off x="382519" y="985915"/>
            <a:ext cx="11371332" cy="575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15CB3B-DAC2-7257-D846-7AF351208B26}"/>
              </a:ext>
            </a:extLst>
          </p:cNvPr>
          <p:cNvSpPr/>
          <p:nvPr/>
        </p:nvSpPr>
        <p:spPr>
          <a:xfrm>
            <a:off x="382519" y="726819"/>
            <a:ext cx="11371332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오픈뱅킹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 구조도</a:t>
            </a:r>
          </a:p>
        </p:txBody>
      </p:sp>
    </p:spTree>
    <p:extLst>
      <p:ext uri="{BB962C8B-B14F-4D97-AF65-F5344CB8AC3E}">
        <p14:creationId xmlns:p14="http://schemas.microsoft.com/office/powerpoint/2010/main" val="1130693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98E9AC-1B07-C76F-990E-32526DB35DBC}"/>
              </a:ext>
            </a:extLst>
          </p:cNvPr>
          <p:cNvSpPr txBox="1"/>
          <p:nvPr/>
        </p:nvSpPr>
        <p:spPr>
          <a:xfrm>
            <a:off x="47625" y="1239716"/>
            <a:ext cx="12077700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D18AE0-C55F-4EDC-4F78-46622500F8DE}"/>
              </a:ext>
            </a:extLst>
          </p:cNvPr>
          <p:cNvSpPr/>
          <p:nvPr/>
        </p:nvSpPr>
        <p:spPr>
          <a:xfrm>
            <a:off x="47625" y="880400"/>
            <a:ext cx="1207770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8C9910-9380-A262-0576-437FA0E4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63" y="1750607"/>
            <a:ext cx="7570273" cy="2507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386381-9B4A-AF9E-897F-6A04FDD0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1" y="4696248"/>
            <a:ext cx="5687658" cy="1644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BC991C-DCA8-6926-1473-A5E1793B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40" y="4696248"/>
            <a:ext cx="5687658" cy="1646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0D2140-A536-BA7E-2693-258E66ABBE26}"/>
              </a:ext>
            </a:extLst>
          </p:cNvPr>
          <p:cNvSpPr txBox="1"/>
          <p:nvPr/>
        </p:nvSpPr>
        <p:spPr>
          <a:xfrm>
            <a:off x="5491699" y="863446"/>
            <a:ext cx="559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인프라</a:t>
            </a:r>
            <a:endParaRPr lang="en-US" altLang="ko-KR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323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8E7A6E8-4892-DAF8-07EE-4F86D252D174}"/>
              </a:ext>
            </a:extLst>
          </p:cNvPr>
          <p:cNvSpPr txBox="1"/>
          <p:nvPr/>
        </p:nvSpPr>
        <p:spPr>
          <a:xfrm>
            <a:off x="47625" y="1239716"/>
            <a:ext cx="12077700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32A1B5-F044-2118-590A-6686A77D6550}"/>
              </a:ext>
            </a:extLst>
          </p:cNvPr>
          <p:cNvSpPr/>
          <p:nvPr/>
        </p:nvSpPr>
        <p:spPr>
          <a:xfrm>
            <a:off x="47625" y="880400"/>
            <a:ext cx="1207770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Git Server(GUI)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9A0A5-E24F-4FA0-966F-F7274226D379}"/>
              </a:ext>
            </a:extLst>
          </p:cNvPr>
          <p:cNvSpPr txBox="1"/>
          <p:nvPr/>
        </p:nvSpPr>
        <p:spPr>
          <a:xfrm>
            <a:off x="7971587" y="4527922"/>
            <a:ext cx="1217066" cy="291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23740B-3957-BE73-46FA-BADB9AAB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404812"/>
            <a:ext cx="11083636" cy="4942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6935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783BA-F4C9-785F-6B5A-ED5B0167DE54}"/>
              </a:ext>
            </a:extLst>
          </p:cNvPr>
          <p:cNvSpPr txBox="1"/>
          <p:nvPr/>
        </p:nvSpPr>
        <p:spPr>
          <a:xfrm>
            <a:off x="47625" y="1239716"/>
            <a:ext cx="12077700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4B14F-7BEE-4AA8-038A-6E9BB724582B}"/>
              </a:ext>
            </a:extLst>
          </p:cNvPr>
          <p:cNvSpPr txBox="1"/>
          <p:nvPr/>
        </p:nvSpPr>
        <p:spPr>
          <a:xfrm>
            <a:off x="6374862" y="1771523"/>
            <a:ext cx="5014401" cy="3420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9B0073-0CB7-5CB8-623E-CD75D993BC5C}"/>
              </a:ext>
            </a:extLst>
          </p:cNvPr>
          <p:cNvSpPr/>
          <p:nvPr/>
        </p:nvSpPr>
        <p:spPr>
          <a:xfrm>
            <a:off x="6374862" y="1485975"/>
            <a:ext cx="5014401" cy="283200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SQL Script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B45E1-EE5E-BE16-A106-67514742A404}"/>
              </a:ext>
            </a:extLst>
          </p:cNvPr>
          <p:cNvSpPr txBox="1"/>
          <p:nvPr/>
        </p:nvSpPr>
        <p:spPr>
          <a:xfrm>
            <a:off x="374112" y="1771523"/>
            <a:ext cx="5014401" cy="3420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2AEAB-2407-3169-C84C-FB4B50C2B454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66481" y="-184052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10.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개선사항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A4490B-493D-B3EA-6587-CAE99441F25F}"/>
              </a:ext>
            </a:extLst>
          </p:cNvPr>
          <p:cNvSpPr/>
          <p:nvPr/>
        </p:nvSpPr>
        <p:spPr>
          <a:xfrm>
            <a:off x="47625" y="880400"/>
            <a:ext cx="1207770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관리자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5DFD88-6996-252C-B363-C203A13B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3" y="1913415"/>
            <a:ext cx="4763165" cy="31806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3C8126-C21F-4B2D-E20C-223BD6BA66D6}"/>
              </a:ext>
            </a:extLst>
          </p:cNvPr>
          <p:cNvSpPr/>
          <p:nvPr/>
        </p:nvSpPr>
        <p:spPr>
          <a:xfrm>
            <a:off x="374112" y="1485975"/>
            <a:ext cx="5014401" cy="283200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DAO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514184-8BA2-8CDC-2F87-238171EAA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003" y="2547035"/>
            <a:ext cx="4495483" cy="1684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B1AD5D-5F59-E6AA-0B38-C796BA5D3315}"/>
              </a:ext>
            </a:extLst>
          </p:cNvPr>
          <p:cNvSpPr txBox="1"/>
          <p:nvPr/>
        </p:nvSpPr>
        <p:spPr>
          <a:xfrm>
            <a:off x="1517465" y="5380897"/>
            <a:ext cx="900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발표 때 클라우드에서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관리자 로그인이 안되었던 문제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클라우드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DB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스키마의 열이름이 달라서 발생했던 문제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=&gt;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일치시킴으로써 해결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996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043764-60B2-D078-E58D-56AFDA92075C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92876" y="-1830995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11.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시연 영상 및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DE99A-2DF3-4665-127C-033D9F024C65}"/>
              </a:ext>
            </a:extLst>
          </p:cNvPr>
          <p:cNvSpPr txBox="1"/>
          <p:nvPr/>
        </p:nvSpPr>
        <p:spPr>
          <a:xfrm>
            <a:off x="430841" y="5628745"/>
            <a:ext cx="1198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시연</a:t>
            </a:r>
          </a:p>
        </p:txBody>
      </p:sp>
      <p:pic>
        <p:nvPicPr>
          <p:cNvPr id="5124" name="Picture 4" descr="영화 슬레이트 3차원 형태에 대한 스톡 사진 및 기타 이미지 - 3차원 형태, 감독, 검은색 - iStock">
            <a:hlinkClick r:id="rId2" action="ppaction://hlinkfile"/>
            <a:extLst>
              <a:ext uri="{FF2B5EF4-FFF2-40B4-BE49-F238E27FC236}">
                <a16:creationId xmlns:a16="http://schemas.microsoft.com/office/drawing/2014/main" id="{9F285CED-2E97-8A1F-DEF8-AD44CAA4F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7" y="1557337"/>
            <a:ext cx="4162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89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7DC0E460-AF3D-F1F3-1F7C-978245C3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812"/>
            <a:ext cx="12192000" cy="74444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A03703-A06A-2AD0-75F3-3E970A85A23B}"/>
              </a:ext>
            </a:extLst>
          </p:cNvPr>
          <p:cNvSpPr txBox="1"/>
          <p:nvPr/>
        </p:nvSpPr>
        <p:spPr>
          <a:xfrm>
            <a:off x="-182560" y="522340"/>
            <a:ext cx="12557120" cy="766741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AD138-03B8-8A5B-6462-CB37F578EB2E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B437334-4B99-D77D-9D42-46F3E690F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421468" y="-1830995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11.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소감 및 교훈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A0DCD2D-12A8-E998-4E1A-A75B162D3164}"/>
              </a:ext>
            </a:extLst>
          </p:cNvPr>
          <p:cNvGrpSpPr/>
          <p:nvPr/>
        </p:nvGrpSpPr>
        <p:grpSpPr>
          <a:xfrm>
            <a:off x="6414556" y="723914"/>
            <a:ext cx="2605140" cy="1754174"/>
            <a:chOff x="899581" y="1162685"/>
            <a:chExt cx="2605140" cy="17541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B479FE-5E1E-D9B2-AD58-E17341E49D16}"/>
                </a:ext>
              </a:extLst>
            </p:cNvPr>
            <p:cNvSpPr txBox="1"/>
            <p:nvPr/>
          </p:nvSpPr>
          <p:spPr>
            <a:xfrm>
              <a:off x="899581" y="1162685"/>
              <a:ext cx="2605140" cy="276999"/>
            </a:xfrm>
            <a:prstGeom prst="rect">
              <a:avLst/>
            </a:prstGeom>
            <a:solidFill>
              <a:srgbClr val="1D897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수영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3EA6C0-D8C3-1EAE-7145-DFA8BEA0D59B}"/>
                </a:ext>
              </a:extLst>
            </p:cNvPr>
            <p:cNvSpPr txBox="1"/>
            <p:nvPr/>
          </p:nvSpPr>
          <p:spPr>
            <a:xfrm>
              <a:off x="899581" y="1438634"/>
              <a:ext cx="2605139" cy="1478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첫 프로젝트를 훌륭한 조원들과 진행하게 되어 영광이었다</a:t>
              </a:r>
              <a:endPara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시간이 좀더 있었으면 더 좋은 성과를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낼거같아서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아쉽다</a:t>
              </a:r>
              <a:endPara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산출물과 화면설계서의 중요성을 알게 됨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깃허브의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협업툴이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굉장하다. 미리미리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익혀두면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좋을 것 같다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7F9AD1-361A-7D02-A90C-0399201BCFE8}"/>
              </a:ext>
            </a:extLst>
          </p:cNvPr>
          <p:cNvGrpSpPr/>
          <p:nvPr/>
        </p:nvGrpSpPr>
        <p:grpSpPr>
          <a:xfrm>
            <a:off x="2853509" y="781547"/>
            <a:ext cx="2605140" cy="2754448"/>
            <a:chOff x="899581" y="1162685"/>
            <a:chExt cx="2605140" cy="27544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F538FC-B630-8608-47C3-197286D85BE1}"/>
                </a:ext>
              </a:extLst>
            </p:cNvPr>
            <p:cNvSpPr txBox="1"/>
            <p:nvPr/>
          </p:nvSpPr>
          <p:spPr>
            <a:xfrm>
              <a:off x="899581" y="1162685"/>
              <a:ext cx="2605140" cy="276999"/>
            </a:xfrm>
            <a:prstGeom prst="rect">
              <a:avLst/>
            </a:prstGeom>
            <a:solidFill>
              <a:srgbClr val="1D897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주연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BECB41-B82E-5FDA-108B-591FD179BCC0}"/>
                </a:ext>
              </a:extLst>
            </p:cNvPr>
            <p:cNvSpPr txBox="1"/>
            <p:nvPr/>
          </p:nvSpPr>
          <p:spPr>
            <a:xfrm>
              <a:off x="899581" y="1438634"/>
              <a:ext cx="2605139" cy="2478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프로젝트를 통해 필요 기능을 정의하고 서비스를 구현하며 개발 과정에 대한 이해를 높일 수 있었던 좋은 기회였습니다. 또한, 그동안 학습했던 자바, SQL, 웹 개발 등을 함께 적용해 보며 개발 프로세스에 대한 이해를 향상시킬 수 있었습니다.</a:t>
              </a:r>
            </a:p>
            <a:p>
              <a:pPr>
                <a:lnSpc>
                  <a:spcPct val="130000"/>
                </a:lnSpc>
              </a:pP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계획과 설계 단계의 중요성을 깨닫게 되었습니다. 프로젝트 초기에 충분한 시간을 투자하여 팀원들과 함께 요구사항을 분석하고 목표를 설정하며 구현 방법을 계획하는 것이 매우 중요하다는 것을 깨닫게 되었습니다.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AF2E1F-0520-56E8-494F-A89A06EFD6C3}"/>
              </a:ext>
            </a:extLst>
          </p:cNvPr>
          <p:cNvGrpSpPr/>
          <p:nvPr/>
        </p:nvGrpSpPr>
        <p:grpSpPr>
          <a:xfrm>
            <a:off x="37778" y="3167728"/>
            <a:ext cx="2605140" cy="2554393"/>
            <a:chOff x="899581" y="1162685"/>
            <a:chExt cx="2605140" cy="255439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467398-8F6D-D249-25DF-DBE9FBBBA75C}"/>
                </a:ext>
              </a:extLst>
            </p:cNvPr>
            <p:cNvSpPr txBox="1"/>
            <p:nvPr/>
          </p:nvSpPr>
          <p:spPr>
            <a:xfrm>
              <a:off x="899581" y="1162685"/>
              <a:ext cx="2605140" cy="276999"/>
            </a:xfrm>
            <a:prstGeom prst="rect">
              <a:avLst/>
            </a:prstGeom>
            <a:solidFill>
              <a:srgbClr val="1D897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태현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B2C7D7-0C6D-3678-7A60-2B6F14A5B827}"/>
                </a:ext>
              </a:extLst>
            </p:cNvPr>
            <p:cNvSpPr txBox="1"/>
            <p:nvPr/>
          </p:nvSpPr>
          <p:spPr>
            <a:xfrm>
              <a:off x="899581" y="1438634"/>
              <a:ext cx="2605139" cy="2278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교육 과정 중 처음이자 마지막으로 진행하는 팀 프로젝트였기 때문에 정말 잊지 못할 경험을 하였다고 생각합니다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주가 조금 넘는 시간동안 팀원들과 한층 더 가까워진 것 같습니다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또한 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MVC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패턴에 대해서 제대로 알 수 있었습니다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또한 개발 프로젝트를 진행할 때 회의 때 진행하는 소통 외에도 설계서를 잘 작성해서 그것을 기반으로 개발하는 것이 중요하다는 것을 알았습니다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2E79A-916D-B812-3A2C-B0815933AE76}"/>
              </a:ext>
            </a:extLst>
          </p:cNvPr>
          <p:cNvGrpSpPr/>
          <p:nvPr/>
        </p:nvGrpSpPr>
        <p:grpSpPr>
          <a:xfrm>
            <a:off x="4525833" y="4505831"/>
            <a:ext cx="2605140" cy="2352928"/>
            <a:chOff x="899581" y="1162685"/>
            <a:chExt cx="2605140" cy="235292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81FE16-848C-FD5A-AF2A-A63BDAA2E1A4}"/>
                </a:ext>
              </a:extLst>
            </p:cNvPr>
            <p:cNvSpPr txBox="1"/>
            <p:nvPr/>
          </p:nvSpPr>
          <p:spPr>
            <a:xfrm>
              <a:off x="899581" y="1162685"/>
              <a:ext cx="2605140" cy="276999"/>
            </a:xfrm>
            <a:prstGeom prst="rect">
              <a:avLst/>
            </a:prstGeom>
            <a:solidFill>
              <a:srgbClr val="1D897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하영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소감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DE9969-76A2-CC04-AD77-C4D7D4AF2EE9}"/>
                </a:ext>
              </a:extLst>
            </p:cNvPr>
            <p:cNvSpPr txBox="1"/>
            <p:nvPr/>
          </p:nvSpPr>
          <p:spPr>
            <a:xfrm>
              <a:off x="899581" y="1438634"/>
              <a:ext cx="2605139" cy="2076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이주동안 프로젝트를 하면서 서로 코드를 나누고 소통하는 것이 매우 중요하다는 것을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알게되었습니다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특히 프로젝트를 하면서 서로가 만든 부분을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합칠때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어떤 부분을 구현했고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어떻게 집어넣어야 할지 이야기를 나누는 방법을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알게된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것 같습니다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막막한 프로젝트였지만 다른 조원분들이 잘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끌어주셔서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방향을 잡을 수 있었던 것 같습니다🙃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33D9C4-BA80-19BE-F8D4-DBF680639D51}"/>
              </a:ext>
            </a:extLst>
          </p:cNvPr>
          <p:cNvGrpSpPr/>
          <p:nvPr/>
        </p:nvGrpSpPr>
        <p:grpSpPr>
          <a:xfrm>
            <a:off x="9338491" y="2890805"/>
            <a:ext cx="2605140" cy="4354886"/>
            <a:chOff x="899581" y="1162685"/>
            <a:chExt cx="2605140" cy="43548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7CCA42-FF1C-1FA8-9C45-E6F2E27518EC}"/>
                </a:ext>
              </a:extLst>
            </p:cNvPr>
            <p:cNvSpPr txBox="1"/>
            <p:nvPr/>
          </p:nvSpPr>
          <p:spPr>
            <a:xfrm>
              <a:off x="899581" y="1162685"/>
              <a:ext cx="2605140" cy="276999"/>
            </a:xfrm>
            <a:prstGeom prst="rect">
              <a:avLst/>
            </a:prstGeom>
            <a:solidFill>
              <a:srgbClr val="1D897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태환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소감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3B3882-FEB8-07CF-AF32-12E2619E260A}"/>
                </a:ext>
              </a:extLst>
            </p:cNvPr>
            <p:cNvSpPr txBox="1"/>
            <p:nvPr/>
          </p:nvSpPr>
          <p:spPr>
            <a:xfrm>
              <a:off x="899581" y="1438634"/>
              <a:ext cx="2605139" cy="4078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프로젝트를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안했다면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프젝이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얼마나 걸릴지 감을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못잡았을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것이다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다행이다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다행히 내가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최종프젝에서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쓰려던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인프라쪽을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이번 팀플에서 맡았었는데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어떻게 이걸 생각으로만 했지 직접 구현하기엔 모호했는데 물론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오래걸렸지만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어느정도 구현해내서 할 수 있겠다는 자신이 생겼다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산출물의 중요성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형들한테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배워야겠다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디자인의 중요성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첫 설계의 중요성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정보공유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의사소통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회의 문서기록의 중요성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모든걸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전수해주랴고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gui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거의 구성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팀플 재밌었다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각자 원하는 역할인지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모르겠어서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미안하다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협업 하는 방법을 좀 알아야겠다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깃이나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애자일같은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프로젝트 기획방법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작년 선배의 깃을 참고해도 다른 방식으로 진행하는 프로젝트여서 쉽지 않았지만 그래서인지 더더욱 얻는 것이 </a:t>
              </a:r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많았던거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같다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406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6" descr="말풍선 일러스트 (PNG파일 첨부) : 네이버 블로그">
            <a:extLst>
              <a:ext uri="{FF2B5EF4-FFF2-40B4-BE49-F238E27FC236}">
                <a16:creationId xmlns:a16="http://schemas.microsoft.com/office/drawing/2014/main" id="{5BF87DE4-0FDA-68D9-E210-40CF2092E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40" b="74419" l="16898" r="845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2" t="10543" r="6994" b="18483"/>
          <a:stretch/>
        </p:blipFill>
        <p:spPr bwMode="auto">
          <a:xfrm>
            <a:off x="1810643" y="1411442"/>
            <a:ext cx="2698378" cy="206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7AD138-03B8-8A5B-6462-CB37F578EB2E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B437334-4B99-D77D-9D42-46F3E690F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51008" y="-1830995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12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향후 계획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EF360E-F191-D0B5-C4C3-FC0A301E5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9" y="1244242"/>
            <a:ext cx="4747419" cy="4369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46221C-FDDE-2F9B-25C3-D4A6C1E5605F}"/>
              </a:ext>
            </a:extLst>
          </p:cNvPr>
          <p:cNvSpPr txBox="1"/>
          <p:nvPr/>
        </p:nvSpPr>
        <p:spPr>
          <a:xfrm>
            <a:off x="1810643" y="5905973"/>
            <a:ext cx="867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월 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26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 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8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월 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14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 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주간 방학 기간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매주 수요일 저녁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8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 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프로젝트의 각자 파트에 사용된 기술 및 지식에 대해 공유하는 시간을 가질 계획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FA249F-B5E8-BD1A-F382-0C2D4F043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685" y="1308750"/>
            <a:ext cx="4124901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EC1667-606C-4365-0FCB-E0E11A4CF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261" y="1742596"/>
            <a:ext cx="2905222" cy="3871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0533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717E3C-1ED3-0927-CD25-6E4F2976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87" y="1030229"/>
            <a:ext cx="3508225" cy="21421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AAA183-6340-38FF-6FBA-A31E8C90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420" y="4260591"/>
            <a:ext cx="3116467" cy="2337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F81221-F558-7A1B-C09E-5435262C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086" y="3573731"/>
            <a:ext cx="3310127" cy="2482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4AB19-8650-4CA3-2B27-FDB75101B352}"/>
              </a:ext>
            </a:extLst>
          </p:cNvPr>
          <p:cNvSpPr txBox="1"/>
          <p:nvPr/>
        </p:nvSpPr>
        <p:spPr>
          <a:xfrm>
            <a:off x="3879192" y="4164796"/>
            <a:ext cx="1198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you &amp; A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AD138-03B8-8A5B-6462-CB37F578EB2E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B437334-4B99-D77D-9D42-46F3E690F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53326" y="-1830995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13.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질의응답</a:t>
            </a:r>
          </a:p>
        </p:txBody>
      </p:sp>
      <p:pic>
        <p:nvPicPr>
          <p:cNvPr id="5" name="Picture 2" descr="아파치 톰캣 - 위키백과, 우리 모두의 백과사전">
            <a:extLst>
              <a:ext uri="{FF2B5EF4-FFF2-40B4-BE49-F238E27FC236}">
                <a16:creationId xmlns:a16="http://schemas.microsoft.com/office/drawing/2014/main" id="{021739E1-A254-624E-AA90-D97B305BC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914" y="1822199"/>
            <a:ext cx="3202172" cy="226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54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C7B786-0114-30D7-1EFD-776EA753A95B}"/>
              </a:ext>
            </a:extLst>
          </p:cNvPr>
          <p:cNvSpPr txBox="1"/>
          <p:nvPr/>
        </p:nvSpPr>
        <p:spPr>
          <a:xfrm>
            <a:off x="54681" y="995440"/>
            <a:ext cx="12033380" cy="575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EFDAA-C96C-849B-8F3C-ED0B418B77F2}"/>
              </a:ext>
            </a:extLst>
          </p:cNvPr>
          <p:cNvSpPr txBox="1"/>
          <p:nvPr/>
        </p:nvSpPr>
        <p:spPr>
          <a:xfrm>
            <a:off x="-603743" y="-49788"/>
            <a:ext cx="13411200" cy="710964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41223" y="-1827486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en-US" altLang="ko-KR" sz="2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프로젝트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E03259-BE70-B242-B572-15A8841C0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9" y="1362801"/>
            <a:ext cx="11984122" cy="51156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F87D93-F5D7-0EBE-7C61-ECAEFFCBBE16}"/>
              </a:ext>
            </a:extLst>
          </p:cNvPr>
          <p:cNvSpPr/>
          <p:nvPr/>
        </p:nvSpPr>
        <p:spPr>
          <a:xfrm>
            <a:off x="54681" y="736344"/>
            <a:ext cx="1203338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1379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ED5753A-E982-DB75-1417-F18F57A28AEE}"/>
              </a:ext>
            </a:extLst>
          </p:cNvPr>
          <p:cNvSpPr txBox="1"/>
          <p:nvPr/>
        </p:nvSpPr>
        <p:spPr>
          <a:xfrm>
            <a:off x="6236661" y="1181037"/>
            <a:ext cx="5776011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E23F22-613A-8499-9A6A-D639081AB444}"/>
              </a:ext>
            </a:extLst>
          </p:cNvPr>
          <p:cNvSpPr/>
          <p:nvPr/>
        </p:nvSpPr>
        <p:spPr>
          <a:xfrm>
            <a:off x="6238517" y="825549"/>
            <a:ext cx="5774155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분담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7B6E3-AD71-D9CA-75FD-AEE7C2C5225D}"/>
              </a:ext>
            </a:extLst>
          </p:cNvPr>
          <p:cNvSpPr txBox="1"/>
          <p:nvPr/>
        </p:nvSpPr>
        <p:spPr>
          <a:xfrm>
            <a:off x="166772" y="1182490"/>
            <a:ext cx="5776011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8F897C-A955-A499-9A28-8469B5FE2AAD}"/>
              </a:ext>
            </a:extLst>
          </p:cNvPr>
          <p:cNvSpPr/>
          <p:nvPr/>
        </p:nvSpPr>
        <p:spPr>
          <a:xfrm>
            <a:off x="168628" y="827002"/>
            <a:ext cx="5774155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아키텍처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EFDAA-C96C-849B-8F3C-ED0B418B77F2}"/>
              </a:ext>
            </a:extLst>
          </p:cNvPr>
          <p:cNvSpPr txBox="1"/>
          <p:nvPr/>
        </p:nvSpPr>
        <p:spPr>
          <a:xfrm>
            <a:off x="-603743" y="-49788"/>
            <a:ext cx="13411200" cy="710964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41223" y="-1827486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64E7AA-BA98-0C7A-6746-D7518859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46" y="1455646"/>
            <a:ext cx="4234438" cy="2976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77626-8CDB-D74B-00C8-3E3C33EBB4A1}"/>
              </a:ext>
            </a:extLst>
          </p:cNvPr>
          <p:cNvSpPr txBox="1"/>
          <p:nvPr/>
        </p:nvSpPr>
        <p:spPr>
          <a:xfrm>
            <a:off x="537455" y="4538277"/>
            <a:ext cx="527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개별 은행 시스템과 오픈 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 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시스템을 구축하여 </a:t>
            </a:r>
            <a:endParaRPr lang="en-US" altLang="ko-KR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금융 데이터를 개방적으로 공유 및 통합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하는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B7A0A-60A0-1F77-4C80-C2432B3FC6B2}"/>
              </a:ext>
            </a:extLst>
          </p:cNvPr>
          <p:cNvSpPr txBox="1"/>
          <p:nvPr/>
        </p:nvSpPr>
        <p:spPr>
          <a:xfrm>
            <a:off x="616069" y="5251237"/>
            <a:ext cx="511681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같은 팀 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 은행 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 또는 두 명의 계열사로 같은 하나의 은행을 가지며 </a:t>
            </a:r>
            <a:r>
              <a:rPr lang="ko-KR" altLang="en-US" sz="11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계열사 은행은 </a:t>
            </a:r>
            <a:r>
              <a:rPr lang="en-US" altLang="ko-KR" sz="1100" b="1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Link</a:t>
            </a: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연결하여 사용해야 함</a:t>
            </a:r>
            <a:b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ko-KR" alt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내 개별 은행은 각자 </a:t>
            </a:r>
            <a:r>
              <a:rPr lang="ko-KR" altLang="en-US" sz="11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장비</a:t>
            </a:r>
            <a:r>
              <a:rPr lang="en-US" altLang="ko-KR" sz="11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(Tomcat, Oracle)</a:t>
            </a:r>
            <a:r>
              <a:rPr lang="ko-KR" altLang="en-US" sz="11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은행 시스템 </a:t>
            </a: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</a:t>
            </a:r>
          </a:p>
          <a:p>
            <a:b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별 오픈 뱅킹 서비스를 </a:t>
            </a:r>
            <a:r>
              <a:rPr lang="ko-KR" altLang="en-US" sz="11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위한 </a:t>
            </a:r>
            <a:r>
              <a:rPr lang="en-US" altLang="ko-KR" sz="1100" dirty="0">
                <a:solidFill>
                  <a:srgbClr val="0000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 API(RESTful API) </a:t>
            </a: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</a:t>
            </a:r>
          </a:p>
          <a:p>
            <a:b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내 각각 은행은 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 API</a:t>
            </a: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이용한 오픈 뱅킹 서비스를 만들 것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378EC0-9DC5-0A41-7C23-8175F91D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13" y="1673208"/>
            <a:ext cx="5605395" cy="198772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722643-1BCC-FADE-44DF-E3026B0B2731}"/>
              </a:ext>
            </a:extLst>
          </p:cNvPr>
          <p:cNvCxnSpPr>
            <a:cxnSpLocks/>
          </p:cNvCxnSpPr>
          <p:nvPr/>
        </p:nvCxnSpPr>
        <p:spPr>
          <a:xfrm>
            <a:off x="6096000" y="966232"/>
            <a:ext cx="0" cy="573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664B73-05D3-F693-4592-1BCD58D6BA68}"/>
              </a:ext>
            </a:extLst>
          </p:cNvPr>
          <p:cNvSpPr txBox="1"/>
          <p:nvPr/>
        </p:nvSpPr>
        <p:spPr>
          <a:xfrm>
            <a:off x="9035398" y="4222173"/>
            <a:ext cx="3079178" cy="247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강태환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Git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구축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클라우드 서버 구축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API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정주연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설계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ERD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작성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 관리 및 상품 가입 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백엔드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개발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박태현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회원가입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관리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부분 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백엔드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개발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발표자료 제작</a:t>
            </a:r>
            <a:b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정수영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</a:t>
            </a:r>
            <a:r>
              <a:rPr lang="en-US" altLang="ko-KR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Oauth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인증 로그인 적용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계좌이체 및 조회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 개발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김하영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카카오 </a:t>
            </a:r>
            <a:r>
              <a:rPr lang="en-US" altLang="ko-KR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Oauth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인증 로그인 적용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설계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개발된 화면에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D5A4B-C263-664E-F990-5C91C9EB5CEF}"/>
              </a:ext>
            </a:extLst>
          </p:cNvPr>
          <p:cNvSpPr txBox="1"/>
          <p:nvPr/>
        </p:nvSpPr>
        <p:spPr>
          <a:xfrm>
            <a:off x="9035398" y="3824994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각자의 결과물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53F94-CBF9-3324-0F0D-D32B35A95BF6}"/>
              </a:ext>
            </a:extLst>
          </p:cNvPr>
          <p:cNvSpPr txBox="1"/>
          <p:nvPr/>
        </p:nvSpPr>
        <p:spPr>
          <a:xfrm>
            <a:off x="6344813" y="4859691"/>
            <a:ext cx="2364376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기간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6.30 ~ 7.19 (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약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19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인원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5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9090D-D2AF-5D8E-2D55-1DE6195CAE4A}"/>
              </a:ext>
            </a:extLst>
          </p:cNvPr>
          <p:cNvSpPr txBox="1"/>
          <p:nvPr/>
        </p:nvSpPr>
        <p:spPr>
          <a:xfrm>
            <a:off x="6288519" y="3824994"/>
            <a:ext cx="228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기간 및 인원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D06BD3-D453-3864-5BBB-7CEE95CAF0AE}"/>
              </a:ext>
            </a:extLst>
          </p:cNvPr>
          <p:cNvCxnSpPr>
            <a:cxnSpLocks/>
          </p:cNvCxnSpPr>
          <p:nvPr/>
        </p:nvCxnSpPr>
        <p:spPr>
          <a:xfrm>
            <a:off x="17464376" y="3936283"/>
            <a:ext cx="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9E3E5D7-B4DE-3965-A0AF-65009093291F}"/>
              </a:ext>
            </a:extLst>
          </p:cNvPr>
          <p:cNvCxnSpPr>
            <a:cxnSpLocks/>
          </p:cNvCxnSpPr>
          <p:nvPr/>
        </p:nvCxnSpPr>
        <p:spPr>
          <a:xfrm flipH="1">
            <a:off x="6344813" y="3762251"/>
            <a:ext cx="5605395" cy="542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71968B-20F9-22FD-33DC-0B5D98DB3709}"/>
              </a:ext>
            </a:extLst>
          </p:cNvPr>
          <p:cNvCxnSpPr>
            <a:cxnSpLocks/>
          </p:cNvCxnSpPr>
          <p:nvPr/>
        </p:nvCxnSpPr>
        <p:spPr>
          <a:xfrm flipV="1">
            <a:off x="8969825" y="3832010"/>
            <a:ext cx="0" cy="27109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0F055A-582F-E04A-62BD-CCEB80A42C7E}"/>
              </a:ext>
            </a:extLst>
          </p:cNvPr>
          <p:cNvSpPr txBox="1"/>
          <p:nvPr/>
        </p:nvSpPr>
        <p:spPr>
          <a:xfrm>
            <a:off x="10084117" y="3353090"/>
            <a:ext cx="1005840" cy="1566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44C4C18C-ACC5-023A-A301-CFF5EFB6B398}"/>
              </a:ext>
            </a:extLst>
          </p:cNvPr>
          <p:cNvSpPr txBox="1"/>
          <p:nvPr/>
        </p:nvSpPr>
        <p:spPr>
          <a:xfrm>
            <a:off x="6235021" y="1172221"/>
            <a:ext cx="5776011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0A425D-EB14-0872-AD2D-BB49B481C6AF}"/>
              </a:ext>
            </a:extLst>
          </p:cNvPr>
          <p:cNvSpPr txBox="1"/>
          <p:nvPr/>
        </p:nvSpPr>
        <p:spPr>
          <a:xfrm>
            <a:off x="6247362" y="4182085"/>
            <a:ext cx="5776011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61D9BD0-93E2-AED7-D64E-F098939D943D}"/>
              </a:ext>
            </a:extLst>
          </p:cNvPr>
          <p:cNvSpPr/>
          <p:nvPr/>
        </p:nvSpPr>
        <p:spPr>
          <a:xfrm>
            <a:off x="6249218" y="3826597"/>
            <a:ext cx="5774155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사용한 기술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84B945-B15D-EB93-237F-7BF8D4A172E2}"/>
              </a:ext>
            </a:extLst>
          </p:cNvPr>
          <p:cNvSpPr txBox="1"/>
          <p:nvPr/>
        </p:nvSpPr>
        <p:spPr>
          <a:xfrm>
            <a:off x="176602" y="4182085"/>
            <a:ext cx="5776011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57F91C9-17E4-5625-FC5F-1DDBDE0E70D7}"/>
              </a:ext>
            </a:extLst>
          </p:cNvPr>
          <p:cNvSpPr/>
          <p:nvPr/>
        </p:nvSpPr>
        <p:spPr>
          <a:xfrm>
            <a:off x="178458" y="3826597"/>
            <a:ext cx="5774155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기능 세분화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E6CCE-D116-DF3D-4DD4-E64CB55FE7DB}"/>
              </a:ext>
            </a:extLst>
          </p:cNvPr>
          <p:cNvSpPr txBox="1"/>
          <p:nvPr/>
        </p:nvSpPr>
        <p:spPr>
          <a:xfrm>
            <a:off x="166772" y="1182490"/>
            <a:ext cx="5776011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325D4B-692D-257F-BD66-FEE0DE8F36DB}"/>
              </a:ext>
            </a:extLst>
          </p:cNvPr>
          <p:cNvSpPr/>
          <p:nvPr/>
        </p:nvSpPr>
        <p:spPr>
          <a:xfrm>
            <a:off x="168628" y="827002"/>
            <a:ext cx="5774155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요구 사항 </a:t>
            </a:r>
            <a:r>
              <a:rPr lang="en-US" altLang="ko-KR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-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 필수 기능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7F4DE-DE20-F55F-E82B-2913A4505329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75981" y="-18468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요구사항 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20035A-1CE0-8A8F-BB7C-C896CAAF80EA}"/>
              </a:ext>
            </a:extLst>
          </p:cNvPr>
          <p:cNvCxnSpPr>
            <a:cxnSpLocks/>
          </p:cNvCxnSpPr>
          <p:nvPr/>
        </p:nvCxnSpPr>
        <p:spPr>
          <a:xfrm>
            <a:off x="6096000" y="966232"/>
            <a:ext cx="0" cy="573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4ACA0E-64D1-170F-3346-28CA6FAFAA9A}"/>
              </a:ext>
            </a:extLst>
          </p:cNvPr>
          <p:cNvSpPr txBox="1"/>
          <p:nvPr/>
        </p:nvSpPr>
        <p:spPr>
          <a:xfrm>
            <a:off x="684432" y="4625682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개별 은행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B6E7D-0578-EBDF-1DAD-E51FB36F2E21}"/>
              </a:ext>
            </a:extLst>
          </p:cNvPr>
          <p:cNvSpPr txBox="1"/>
          <p:nvPr/>
        </p:nvSpPr>
        <p:spPr>
          <a:xfrm>
            <a:off x="6361374" y="4843724"/>
            <a:ext cx="3646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데이터 처리</a:t>
            </a:r>
            <a:r>
              <a:rPr lang="en-US" altLang="ko-KR" sz="1400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(Ajax, </a:t>
            </a:r>
            <a:r>
              <a:rPr lang="en-US" altLang="ko-KR" sz="1400" dirty="0" err="1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json</a:t>
            </a:r>
            <a:r>
              <a:rPr lang="en-US" altLang="ko-KR" sz="1400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)</a:t>
            </a:r>
            <a:endParaRPr lang="ko-KR" altLang="en-US" sz="1400" dirty="0">
              <a:latin typeface="페이북 OTF ExtraBold" panose="00000800000000000000" pitchFamily="50" charset="-127"/>
              <a:ea typeface="페이북 OTF ExtraBold" panose="000008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754FF-ABBD-65C5-A3B3-10CB2CFA4321}"/>
              </a:ext>
            </a:extLst>
          </p:cNvPr>
          <p:cNvSpPr txBox="1"/>
          <p:nvPr/>
        </p:nvSpPr>
        <p:spPr>
          <a:xfrm>
            <a:off x="1063601" y="5225010"/>
            <a:ext cx="21561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회원 가입</a:t>
            </a:r>
            <a:endParaRPr lang="en-US" altLang="ko-KR" sz="1300" dirty="0"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  <a:p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계좌 등록</a:t>
            </a:r>
            <a:endParaRPr lang="en-US" altLang="ko-KR" sz="1300" dirty="0"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7064D3-3E98-8BC4-A8FA-AB18A241870C}"/>
              </a:ext>
            </a:extLst>
          </p:cNvPr>
          <p:cNvSpPr txBox="1"/>
          <p:nvPr/>
        </p:nvSpPr>
        <p:spPr>
          <a:xfrm>
            <a:off x="3623669" y="4635882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오픈 </a:t>
            </a:r>
            <a:r>
              <a:rPr lang="en-US" altLang="ko-KR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API 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95DE9-99AD-A9E9-07F9-4B2DCF3FD920}"/>
              </a:ext>
            </a:extLst>
          </p:cNvPr>
          <p:cNvSpPr txBox="1"/>
          <p:nvPr/>
        </p:nvSpPr>
        <p:spPr>
          <a:xfrm>
            <a:off x="3771172" y="5168286"/>
            <a:ext cx="21561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입금 출금 기능</a:t>
            </a:r>
            <a:endParaRPr lang="en-US" altLang="ko-KR" sz="1300" dirty="0"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  <a:p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잔액 조회</a:t>
            </a:r>
            <a:endParaRPr lang="en-US" altLang="ko-KR" sz="1300" dirty="0"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  <a:p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계좌 실명 조회</a:t>
            </a:r>
            <a:endParaRPr lang="en-US" altLang="ko-KR" sz="1300" dirty="0">
              <a:latin typeface="페이북 OTF Light" panose="00000300000000000000" pitchFamily="50" charset="-127"/>
              <a:ea typeface="페이북 OTF Light" panose="000003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C013A-FAEF-8DB0-7390-992B64F20A56}"/>
              </a:ext>
            </a:extLst>
          </p:cNvPr>
          <p:cNvSpPr txBox="1"/>
          <p:nvPr/>
        </p:nvSpPr>
        <p:spPr>
          <a:xfrm>
            <a:off x="6361374" y="4321121"/>
            <a:ext cx="286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오픈 </a:t>
            </a:r>
            <a:r>
              <a:rPr lang="en-US" altLang="ko-KR" sz="1400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API </a:t>
            </a:r>
            <a:r>
              <a:rPr lang="ko-KR" altLang="en-US" sz="1400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활용</a:t>
            </a:r>
            <a:r>
              <a:rPr lang="en-US" altLang="ko-KR" sz="1400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(</a:t>
            </a:r>
            <a:r>
              <a:rPr lang="en-US" altLang="ko-KR" sz="1400" dirty="0" err="1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Oauth</a:t>
            </a:r>
            <a:r>
              <a:rPr lang="en-US" altLang="ko-KR" sz="1400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2FD602-08D2-974A-5306-6C953D604C48}"/>
              </a:ext>
            </a:extLst>
          </p:cNvPr>
          <p:cNvSpPr txBox="1"/>
          <p:nvPr/>
        </p:nvSpPr>
        <p:spPr>
          <a:xfrm>
            <a:off x="6623797" y="4584523"/>
            <a:ext cx="54005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회원가입시 네이버 또는 카카오를 통해 간편 회원가입 또는 로그인을 진행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00250C-B6B5-706C-3B20-4E3FFCE0116F}"/>
              </a:ext>
            </a:extLst>
          </p:cNvPr>
          <p:cNvSpPr txBox="1"/>
          <p:nvPr/>
        </p:nvSpPr>
        <p:spPr>
          <a:xfrm>
            <a:off x="6610323" y="5090639"/>
            <a:ext cx="50821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카카오톡으로 로그인 시 정보를 받아올 때 오픈 </a:t>
            </a:r>
            <a:r>
              <a:rPr lang="en-US" altLang="ko-KR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API </a:t>
            </a:r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메소드를 사용할 때 </a:t>
            </a:r>
            <a:r>
              <a:rPr lang="en-US" altLang="ko-KR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AJAX</a:t>
            </a:r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와 </a:t>
            </a:r>
            <a:r>
              <a:rPr lang="en-US" altLang="ko-KR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JSON</a:t>
            </a:r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을</a:t>
            </a:r>
            <a:r>
              <a:rPr lang="en-US" altLang="ko-KR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 </a:t>
            </a:r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활용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300BBF-A8B7-0B9F-740A-1FC12A880A64}"/>
              </a:ext>
            </a:extLst>
          </p:cNvPr>
          <p:cNvSpPr txBox="1"/>
          <p:nvPr/>
        </p:nvSpPr>
        <p:spPr>
          <a:xfrm>
            <a:off x="6349472" y="5515235"/>
            <a:ext cx="508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UI/UX </a:t>
            </a:r>
            <a:r>
              <a:rPr lang="ko-KR" altLang="en-US" sz="1400" b="1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설계서 작성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8CE545-F6CC-88DE-410D-A91CC6057530}"/>
              </a:ext>
            </a:extLst>
          </p:cNvPr>
          <p:cNvSpPr txBox="1"/>
          <p:nvPr/>
        </p:nvSpPr>
        <p:spPr>
          <a:xfrm>
            <a:off x="6610323" y="5791724"/>
            <a:ext cx="50821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PowerPoint</a:t>
            </a:r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를 활용하여 작성하여 개발 방향성을 확립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03C71C-43D4-45BE-1CE2-8854D046D905}"/>
              </a:ext>
            </a:extLst>
          </p:cNvPr>
          <p:cNvSpPr txBox="1"/>
          <p:nvPr/>
        </p:nvSpPr>
        <p:spPr>
          <a:xfrm>
            <a:off x="6345951" y="6021528"/>
            <a:ext cx="286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Java, Servlet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644F2-E025-4B4A-5592-1F83F086C079}"/>
              </a:ext>
            </a:extLst>
          </p:cNvPr>
          <p:cNvSpPr txBox="1"/>
          <p:nvPr/>
        </p:nvSpPr>
        <p:spPr>
          <a:xfrm>
            <a:off x="6640601" y="6278505"/>
            <a:ext cx="50821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Java,</a:t>
            </a:r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 </a:t>
            </a:r>
            <a:r>
              <a:rPr lang="en-US" altLang="ko-KR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Servlet,</a:t>
            </a:r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 </a:t>
            </a:r>
            <a:r>
              <a:rPr lang="en-US" altLang="ko-KR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JSP</a:t>
            </a:r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를 활용해 총 </a:t>
            </a:r>
            <a:r>
              <a:rPr lang="en-US" altLang="ko-KR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4</a:t>
            </a:r>
            <a:r>
              <a:rPr lang="ko-KR" altLang="en-US" sz="1300" dirty="0">
                <a:latin typeface="페이북 OTF Light" panose="00000300000000000000" pitchFamily="50" charset="-127"/>
                <a:ea typeface="페이북 OTF Light" panose="00000300000000000000" pitchFamily="50" charset="-127"/>
              </a:rPr>
              <a:t>개의 개별은행 시스템을 구축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2B4D3D-D58E-9785-6BAF-17A47A46C780}"/>
              </a:ext>
            </a:extLst>
          </p:cNvPr>
          <p:cNvCxnSpPr>
            <a:cxnSpLocks/>
          </p:cNvCxnSpPr>
          <p:nvPr/>
        </p:nvCxnSpPr>
        <p:spPr>
          <a:xfrm>
            <a:off x="2956413" y="4605764"/>
            <a:ext cx="0" cy="17635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A63B00-132F-6CF8-0F49-ED42D2E464A5}"/>
              </a:ext>
            </a:extLst>
          </p:cNvPr>
          <p:cNvSpPr txBox="1"/>
          <p:nvPr/>
        </p:nvSpPr>
        <p:spPr>
          <a:xfrm>
            <a:off x="1337492" y="1631147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계좌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9A9DC-D8A7-FEDA-BC8D-67C8556B6564}"/>
              </a:ext>
            </a:extLst>
          </p:cNvPr>
          <p:cNvSpPr txBox="1"/>
          <p:nvPr/>
        </p:nvSpPr>
        <p:spPr>
          <a:xfrm>
            <a:off x="1353233" y="2727960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거래내역 조회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E5C66-D9FF-8B8E-405F-C97FD632E8D1}"/>
              </a:ext>
            </a:extLst>
          </p:cNvPr>
          <p:cNvSpPr txBox="1"/>
          <p:nvPr/>
        </p:nvSpPr>
        <p:spPr>
          <a:xfrm>
            <a:off x="1381808" y="3280922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출금 이체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518E8-C7D4-701D-2CAC-2F1ABA314F1F}"/>
              </a:ext>
            </a:extLst>
          </p:cNvPr>
          <p:cNvSpPr txBox="1"/>
          <p:nvPr/>
        </p:nvSpPr>
        <p:spPr>
          <a:xfrm>
            <a:off x="3421628" y="1620990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입금 이체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4D7E6A-8E96-5816-D5D3-581806D4832D}"/>
              </a:ext>
            </a:extLst>
          </p:cNvPr>
          <p:cNvSpPr txBox="1"/>
          <p:nvPr/>
        </p:nvSpPr>
        <p:spPr>
          <a:xfrm>
            <a:off x="3416498" y="2192475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04AF1-EF58-C1AE-A3B9-48BE064356B0}"/>
              </a:ext>
            </a:extLst>
          </p:cNvPr>
          <p:cNvSpPr txBox="1"/>
          <p:nvPr/>
        </p:nvSpPr>
        <p:spPr>
          <a:xfrm>
            <a:off x="1337492" y="2191874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잔액 조회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4161D-541F-7582-B8E8-8D8DB367664B}"/>
              </a:ext>
            </a:extLst>
          </p:cNvPr>
          <p:cNvSpPr txBox="1"/>
          <p:nvPr/>
        </p:nvSpPr>
        <p:spPr>
          <a:xfrm>
            <a:off x="3396419" y="2729026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계좌 실명 조회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7E58329-25C5-73B5-D8F0-0FFCB8F28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8196" y="1206527"/>
            <a:ext cx="553509" cy="6496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C069DAD-D5B1-FFE8-52B2-6397510B3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7765" y="1758663"/>
            <a:ext cx="553509" cy="6496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18F8EA6-042F-777C-088C-EA7DA035D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9190" y="2215511"/>
            <a:ext cx="553509" cy="64966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27A92A4-87EE-59F1-62B4-161DDB85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2556" y="2838615"/>
            <a:ext cx="553509" cy="64966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11C485A-D54E-025B-29BF-4872CF4E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6915" y="1168667"/>
            <a:ext cx="553509" cy="64966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ABCEDA3-7D94-9E9C-BC49-A946F79AF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5028" y="1817176"/>
            <a:ext cx="553509" cy="64966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793BB02-7DD8-8396-B4AB-89E180C2F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5978" y="2389626"/>
            <a:ext cx="553509" cy="64966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D356042-3248-BBB8-E422-7CE93023F4D3}"/>
              </a:ext>
            </a:extLst>
          </p:cNvPr>
          <p:cNvSpPr txBox="1"/>
          <p:nvPr/>
        </p:nvSpPr>
        <p:spPr>
          <a:xfrm>
            <a:off x="6430431" y="1692431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UI/UX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 설계서 작성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12FB14-386C-E6A2-0EE0-7D91A286C59A}"/>
              </a:ext>
            </a:extLst>
          </p:cNvPr>
          <p:cNvSpPr txBox="1"/>
          <p:nvPr/>
        </p:nvSpPr>
        <p:spPr>
          <a:xfrm>
            <a:off x="9143086" y="1677211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Open API  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활용</a:t>
            </a:r>
            <a:r>
              <a:rPr lang="en-US" altLang="ko-KR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 </a:t>
            </a:r>
            <a:endParaRPr lang="ko-KR" altLang="en-US" dirty="0">
              <a:latin typeface="페이북 OTF ExtraBold" panose="00000800000000000000" pitchFamily="50" charset="-127"/>
              <a:ea typeface="페이북 OTF ExtraBold" panose="000008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1F2CFF-5971-B7EF-42FE-6C292B6C75D5}"/>
              </a:ext>
            </a:extLst>
          </p:cNvPr>
          <p:cNvSpPr txBox="1"/>
          <p:nvPr/>
        </p:nvSpPr>
        <p:spPr>
          <a:xfrm>
            <a:off x="9172296" y="2322044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인증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EF1AA3-B159-70E4-0FD1-1470453EC1B0}"/>
              </a:ext>
            </a:extLst>
          </p:cNvPr>
          <p:cNvSpPr txBox="1"/>
          <p:nvPr/>
        </p:nvSpPr>
        <p:spPr>
          <a:xfrm>
            <a:off x="6474747" y="2800467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데이터 처리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F96C26-2A84-7A44-DD08-38DD87E168F3}"/>
              </a:ext>
            </a:extLst>
          </p:cNvPr>
          <p:cNvSpPr txBox="1"/>
          <p:nvPr/>
        </p:nvSpPr>
        <p:spPr>
          <a:xfrm>
            <a:off x="6430431" y="2259036"/>
            <a:ext cx="21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Open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 </a:t>
            </a:r>
            <a:r>
              <a:rPr lang="en-US" altLang="ko-KR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API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D3FE30-2F79-F027-7E4A-130B68FD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5014" y="1159940"/>
            <a:ext cx="553509" cy="64966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B54D9CD-874D-A58F-B0DC-40B4A3C2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553" y="1800060"/>
            <a:ext cx="553509" cy="64966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74A9811-CC2A-24C2-A9FA-72E3D1EA6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681" y="2438352"/>
            <a:ext cx="553509" cy="64966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CD9E7A2-A91E-6EAF-018C-E61DB71E3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5243" y="2066455"/>
            <a:ext cx="553509" cy="64966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ABE4631-E725-7BA9-BC36-4CFED617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422" y="1357288"/>
            <a:ext cx="553509" cy="649668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616460-652F-1EA9-F4DE-570B04B56518}"/>
              </a:ext>
            </a:extLst>
          </p:cNvPr>
          <p:cNvSpPr/>
          <p:nvPr/>
        </p:nvSpPr>
        <p:spPr>
          <a:xfrm>
            <a:off x="6236877" y="816733"/>
            <a:ext cx="5774155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요구 사항 </a:t>
            </a:r>
            <a:r>
              <a:rPr lang="en-US" altLang="ko-KR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- 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필수 기술 요소</a:t>
            </a:r>
          </a:p>
        </p:txBody>
      </p:sp>
    </p:spTree>
    <p:extLst>
      <p:ext uri="{BB962C8B-B14F-4D97-AF65-F5344CB8AC3E}">
        <p14:creationId xmlns:p14="http://schemas.microsoft.com/office/powerpoint/2010/main" val="166882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A5F758E-9D00-F5B0-209E-AA57617BF08C}"/>
              </a:ext>
            </a:extLst>
          </p:cNvPr>
          <p:cNvSpPr txBox="1"/>
          <p:nvPr/>
        </p:nvSpPr>
        <p:spPr>
          <a:xfrm>
            <a:off x="296794" y="3987345"/>
            <a:ext cx="11371332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758AB-9A03-01FA-F48B-DFDBFFD1F472}"/>
              </a:ext>
            </a:extLst>
          </p:cNvPr>
          <p:cNvSpPr txBox="1"/>
          <p:nvPr/>
        </p:nvSpPr>
        <p:spPr>
          <a:xfrm>
            <a:off x="6470946" y="1143793"/>
            <a:ext cx="519718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B122FD-3F3E-5D7A-7FB1-BCC89AEECFA5}"/>
              </a:ext>
            </a:extLst>
          </p:cNvPr>
          <p:cNvSpPr/>
          <p:nvPr/>
        </p:nvSpPr>
        <p:spPr>
          <a:xfrm>
            <a:off x="6472121" y="856121"/>
            <a:ext cx="5197180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UI/UX 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설계서 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63FD3-F384-AD2B-D23B-7B93E2F976B7}"/>
              </a:ext>
            </a:extLst>
          </p:cNvPr>
          <p:cNvSpPr txBox="1"/>
          <p:nvPr/>
        </p:nvSpPr>
        <p:spPr>
          <a:xfrm>
            <a:off x="296794" y="1162587"/>
            <a:ext cx="5227707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solidFill>
                <a:srgbClr val="0000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56" name="Picture 8" descr="Microsoft PowerPoint - Google Play 앱">
            <a:extLst>
              <a:ext uri="{FF2B5EF4-FFF2-40B4-BE49-F238E27FC236}">
                <a16:creationId xmlns:a16="http://schemas.microsoft.com/office/drawing/2014/main" id="{1D34B0F9-EB98-807E-89C9-274DFD174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10" y="1342505"/>
            <a:ext cx="1345039" cy="134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7F4DE-DE20-F55F-E82B-2913A4505329}"/>
              </a:ext>
            </a:extLst>
          </p:cNvPr>
          <p:cNvSpPr txBox="1"/>
          <p:nvPr/>
        </p:nvSpPr>
        <p:spPr>
          <a:xfrm>
            <a:off x="-603743" y="-17471"/>
            <a:ext cx="13411200" cy="646331"/>
          </a:xfrm>
          <a:prstGeom prst="rect">
            <a:avLst/>
          </a:prstGeom>
          <a:solidFill>
            <a:srgbClr val="1D897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F024F7-5C95-5A46-5BAC-5A2611FD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56806" y="-1846870"/>
            <a:ext cx="11064240" cy="23876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요구사항 분석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부가 기술 요소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20035A-1CE0-8A8F-BB7C-C896CAAF80EA}"/>
              </a:ext>
            </a:extLst>
          </p:cNvPr>
          <p:cNvCxnSpPr>
            <a:cxnSpLocks/>
          </p:cNvCxnSpPr>
          <p:nvPr/>
        </p:nvCxnSpPr>
        <p:spPr>
          <a:xfrm flipH="1">
            <a:off x="482600" y="3582613"/>
            <a:ext cx="11125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E94FDB-328D-B13F-5393-58CE75D3BD0A}"/>
              </a:ext>
            </a:extLst>
          </p:cNvPr>
          <p:cNvSpPr txBox="1"/>
          <p:nvPr/>
        </p:nvSpPr>
        <p:spPr>
          <a:xfrm>
            <a:off x="1945438" y="2776090"/>
            <a:ext cx="286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Spring Boot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184774-320C-9B73-89CD-578F1677935C}"/>
              </a:ext>
            </a:extLst>
          </p:cNvPr>
          <p:cNvSpPr txBox="1"/>
          <p:nvPr/>
        </p:nvSpPr>
        <p:spPr>
          <a:xfrm>
            <a:off x="8017182" y="2744107"/>
            <a:ext cx="260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PowerPoint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 작성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A5B690-B8F1-B915-013B-72C94E60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8" y="4748791"/>
            <a:ext cx="2067508" cy="14734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330993-7514-CA43-ABC8-D01B018DCA08}"/>
              </a:ext>
            </a:extLst>
          </p:cNvPr>
          <p:cNvSpPr txBox="1"/>
          <p:nvPr/>
        </p:nvSpPr>
        <p:spPr>
          <a:xfrm>
            <a:off x="546818" y="6392407"/>
            <a:ext cx="38196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소스 형상 관리 </a:t>
            </a:r>
            <a:r>
              <a:rPr lang="en-US" altLang="ko-KR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Git </a:t>
            </a:r>
            <a:r>
              <a:rPr lang="ko-KR" altLang="en-US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서버</a:t>
            </a:r>
            <a:r>
              <a:rPr lang="en-US" altLang="ko-KR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(GUI</a:t>
            </a:r>
            <a:r>
              <a:rPr lang="ko-KR" altLang="en-US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 구축</a:t>
            </a:r>
            <a:r>
              <a:rPr lang="en-US" altLang="ko-KR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15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461311-E2C5-138E-A412-14070A25AA4A}"/>
              </a:ext>
            </a:extLst>
          </p:cNvPr>
          <p:cNvSpPr txBox="1"/>
          <p:nvPr/>
        </p:nvSpPr>
        <p:spPr>
          <a:xfrm>
            <a:off x="4111795" y="6306168"/>
            <a:ext cx="508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인프라 </a:t>
            </a:r>
            <a:r>
              <a:rPr lang="en-US" altLang="ko-KR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Tomcat, Eclipse, Java, Oracle</a:t>
            </a:r>
            <a:endParaRPr lang="ko-KR" altLang="en-US" sz="15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050" name="Picture 2" descr="아파치 톰캣 - 위키백과, 우리 모두의 백과사전">
            <a:extLst>
              <a:ext uri="{FF2B5EF4-FFF2-40B4-BE49-F238E27FC236}">
                <a16:creationId xmlns:a16="http://schemas.microsoft.com/office/drawing/2014/main" id="{ABCFDA9E-64ED-F8B1-1300-A1B450AC1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868" y="4399523"/>
            <a:ext cx="893572" cy="63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clipse] 이클립스 내부 UI 아이콘 크기 조절하기 (ft. eclipse.ini)">
            <a:extLst>
              <a:ext uri="{FF2B5EF4-FFF2-40B4-BE49-F238E27FC236}">
                <a16:creationId xmlns:a16="http://schemas.microsoft.com/office/drawing/2014/main" id="{4CE8E4B8-2BBE-73BC-C050-DE77469E3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80" y="5127801"/>
            <a:ext cx="994674" cy="10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ring Boot">
            <a:extLst>
              <a:ext uri="{FF2B5EF4-FFF2-40B4-BE49-F238E27FC236}">
                <a16:creationId xmlns:a16="http://schemas.microsoft.com/office/drawing/2014/main" id="{A8EC6306-6034-A48F-D2EB-90238CC25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660" y="1544375"/>
            <a:ext cx="1053106" cy="94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AVA] 클래스">
            <a:extLst>
              <a:ext uri="{FF2B5EF4-FFF2-40B4-BE49-F238E27FC236}">
                <a16:creationId xmlns:a16="http://schemas.microsoft.com/office/drawing/2014/main" id="{A49A35A1-E2EB-44FB-21D1-CD5C8076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940" y="4341380"/>
            <a:ext cx="1185248" cy="74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CS">
            <a:extLst>
              <a:ext uri="{FF2B5EF4-FFF2-40B4-BE49-F238E27FC236}">
                <a16:creationId xmlns:a16="http://schemas.microsoft.com/office/drawing/2014/main" id="{B5CE0140-2F6D-AA0A-85FB-067D7D7BF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71" y="5137382"/>
            <a:ext cx="1211859" cy="6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EA8FE7-A7D5-48FF-DA58-1B8457C9BBEF}"/>
              </a:ext>
            </a:extLst>
          </p:cNvPr>
          <p:cNvSpPr txBox="1"/>
          <p:nvPr/>
        </p:nvSpPr>
        <p:spPr>
          <a:xfrm>
            <a:off x="8098233" y="6323014"/>
            <a:ext cx="508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인프라 </a:t>
            </a:r>
            <a:r>
              <a:rPr lang="en-US" altLang="ko-KR" sz="1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Oracle Cloud, Docker</a:t>
            </a:r>
            <a:endParaRPr lang="ko-KR" altLang="en-US" sz="15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062" name="Picture 14" descr="Oracle Cloud Infrastructure (OCI) 프리티어 인스턴스 생성">
            <a:extLst>
              <a:ext uri="{FF2B5EF4-FFF2-40B4-BE49-F238E27FC236}">
                <a16:creationId xmlns:a16="http://schemas.microsoft.com/office/drawing/2014/main" id="{09F6B9D6-D58E-71AF-E0BB-58DF687EA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607" y="5132037"/>
            <a:ext cx="1334377" cy="9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cker란 무엇입니까? | AWS">
            <a:extLst>
              <a:ext uri="{FF2B5EF4-FFF2-40B4-BE49-F238E27FC236}">
                <a16:creationId xmlns:a16="http://schemas.microsoft.com/office/drawing/2014/main" id="{BCD4319A-90E5-B1F2-D055-1A57E697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17" y="4465226"/>
            <a:ext cx="2196260" cy="103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4EF444-54F0-4AA1-202B-9FC0AED058AC}"/>
              </a:ext>
            </a:extLst>
          </p:cNvPr>
          <p:cNvCxnSpPr>
            <a:cxnSpLocks/>
          </p:cNvCxnSpPr>
          <p:nvPr/>
        </p:nvCxnSpPr>
        <p:spPr>
          <a:xfrm>
            <a:off x="4075683" y="4260835"/>
            <a:ext cx="0" cy="23472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C6EC58-DA7F-8FAE-6CF4-CF1B942DB0F0}"/>
              </a:ext>
            </a:extLst>
          </p:cNvPr>
          <p:cNvCxnSpPr>
            <a:cxnSpLocks/>
          </p:cNvCxnSpPr>
          <p:nvPr/>
        </p:nvCxnSpPr>
        <p:spPr>
          <a:xfrm>
            <a:off x="8098233" y="4224917"/>
            <a:ext cx="0" cy="23472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42B324-613C-D825-0AA2-1142449F746B}"/>
              </a:ext>
            </a:extLst>
          </p:cNvPr>
          <p:cNvCxnSpPr>
            <a:cxnSpLocks/>
          </p:cNvCxnSpPr>
          <p:nvPr/>
        </p:nvCxnSpPr>
        <p:spPr>
          <a:xfrm>
            <a:off x="6023154" y="1028716"/>
            <a:ext cx="0" cy="2195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2F057B8-9EC4-C483-F0C3-CDC633050B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6474" y="4203734"/>
            <a:ext cx="2240222" cy="1641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DBCA80-F2FD-FABC-3385-5455D6638873}"/>
              </a:ext>
            </a:extLst>
          </p:cNvPr>
          <p:cNvSpPr/>
          <p:nvPr/>
        </p:nvSpPr>
        <p:spPr>
          <a:xfrm>
            <a:off x="296794" y="874916"/>
            <a:ext cx="5227707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Open API </a:t>
            </a:r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개발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B70BEE-51CF-5754-A06A-8B29E0B65146}"/>
              </a:ext>
            </a:extLst>
          </p:cNvPr>
          <p:cNvSpPr/>
          <p:nvPr/>
        </p:nvSpPr>
        <p:spPr>
          <a:xfrm>
            <a:off x="296794" y="3699674"/>
            <a:ext cx="11371332" cy="354035"/>
          </a:xfrm>
          <a:prstGeom prst="rect">
            <a:avLst/>
          </a:prstGeom>
          <a:solidFill>
            <a:srgbClr val="1D89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페이북 OTF ExtraBold" panose="00000800000000000000" pitchFamily="50" charset="-127"/>
                <a:ea typeface="페이북 OTF ExtraBold" panose="00000800000000000000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17363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2571</Words>
  <Application>Microsoft Office PowerPoint</Application>
  <PresentationFormat>와이드스크린</PresentationFormat>
  <Paragraphs>1050</Paragraphs>
  <Slides>56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71" baseType="lpstr">
      <vt:lpstr>페이북 OTF Light</vt:lpstr>
      <vt:lpstr>나눔스퀘어OTF Bold</vt:lpstr>
      <vt:lpstr>G마켓 산스 Bold</vt:lpstr>
      <vt:lpstr>맑은 고딕</vt:lpstr>
      <vt:lpstr>Arial</vt:lpstr>
      <vt:lpstr>나눔스퀘어OTF ExtraBold</vt:lpstr>
      <vt:lpstr>페이북 OTF Medium</vt:lpstr>
      <vt:lpstr>맑은 고딕</vt:lpstr>
      <vt:lpstr>페이북 OTF ExtraBold</vt:lpstr>
      <vt:lpstr>나눔고딕 ExtraBold</vt:lpstr>
      <vt:lpstr>G마켓 산스 Medium</vt:lpstr>
      <vt:lpstr>나눔스퀘어 Bold</vt:lpstr>
      <vt:lpstr>나눔스퀘어OTF</vt:lpstr>
      <vt:lpstr>Calibri</vt:lpstr>
      <vt:lpstr>Office 테마</vt:lpstr>
      <vt:lpstr>PowerPoint 프레젠테이션</vt:lpstr>
      <vt:lpstr>오픈 뱅킹 프로젝트  2차 발표</vt:lpstr>
      <vt:lpstr>PowerPoint 프레젠테이션</vt:lpstr>
      <vt:lpstr>1. 프로젝트 개요</vt:lpstr>
      <vt:lpstr>1. 프로젝트 개요</vt:lpstr>
      <vt:lpstr>1.  프로젝트 개요</vt:lpstr>
      <vt:lpstr>1. 프로젝트 개요</vt:lpstr>
      <vt:lpstr>2. 요구사항 분석</vt:lpstr>
      <vt:lpstr>2. 요구사항 분석 – 부가 기술 요소</vt:lpstr>
      <vt:lpstr>3. 아키텍처 설계</vt:lpstr>
      <vt:lpstr>4. 기능 명세서 - 사용자</vt:lpstr>
      <vt:lpstr>4. 기능 명세서 - 관리자</vt:lpstr>
      <vt:lpstr>4. 기능 명세서 – 오픈API</vt:lpstr>
      <vt:lpstr>5. 화면 명세서 – Information Architecture(유저)</vt:lpstr>
      <vt:lpstr>5. 화면 명세서 – Information Architecture(관리자)</vt:lpstr>
      <vt:lpstr>5. 화면 명세서</vt:lpstr>
      <vt:lpstr>5. 화면 예시 - 사용자</vt:lpstr>
      <vt:lpstr>5. 실제 화면 - 사용자</vt:lpstr>
      <vt:lpstr>5. 화면 예시 - 사용자</vt:lpstr>
      <vt:lpstr>5. 실제 화면  - 사용자</vt:lpstr>
      <vt:lpstr>5. 화면 예시 - 사용자</vt:lpstr>
      <vt:lpstr>5. 실제 화면  - 사용자</vt:lpstr>
      <vt:lpstr>5. 화면 예시 - 사용자</vt:lpstr>
      <vt:lpstr>5. 실제 화면  - 사용자</vt:lpstr>
      <vt:lpstr>5. 화면 예시 - 사용자</vt:lpstr>
      <vt:lpstr>5. 실제 화면 - 사용자</vt:lpstr>
      <vt:lpstr>5. 화면 예시 - 사용자</vt:lpstr>
      <vt:lpstr>5. 실제 화면 - 사용자</vt:lpstr>
      <vt:lpstr>5. 화면 명세서</vt:lpstr>
      <vt:lpstr>5. 화면 예시 - 관리자</vt:lpstr>
      <vt:lpstr>5. 실제 화면 - 관리자</vt:lpstr>
      <vt:lpstr>5. 화면 예시 - 관리자</vt:lpstr>
      <vt:lpstr>5. 모든 개별은행 화면</vt:lpstr>
      <vt:lpstr>6. 테이블 명세 </vt:lpstr>
      <vt:lpstr>6. 테이블 명세 </vt:lpstr>
      <vt:lpstr>7. 프로젝트 전체 일정</vt:lpstr>
      <vt:lpstr>8. 시행착오</vt:lpstr>
      <vt:lpstr>8. 시행착오</vt:lpstr>
      <vt:lpstr>8. 시행착오</vt:lpstr>
      <vt:lpstr>9. 주요 기능</vt:lpstr>
      <vt:lpstr>9. 주요 기능 - 회원가입</vt:lpstr>
      <vt:lpstr>9. 주요 기능 – 개별 은행 기능</vt:lpstr>
      <vt:lpstr>9. 주요 기능 – 회원 조회 및 정보 수정(관리자)</vt:lpstr>
      <vt:lpstr>9. 주요 기능</vt:lpstr>
      <vt:lpstr>9. 주요 기능</vt:lpstr>
      <vt:lpstr>9. 주요 기능</vt:lpstr>
      <vt:lpstr>9. 주요 기능</vt:lpstr>
      <vt:lpstr>9. 주요 기능</vt:lpstr>
      <vt:lpstr>9. 주요 기능</vt:lpstr>
      <vt:lpstr>9. 주요 기능</vt:lpstr>
      <vt:lpstr>9. 주요 기능</vt:lpstr>
      <vt:lpstr>10. 개선사항</vt:lpstr>
      <vt:lpstr>11. 프로젝트 시연 영상 및 시연</vt:lpstr>
      <vt:lpstr>11. 소감 및 교훈</vt:lpstr>
      <vt:lpstr>12. 향후 계획</vt:lpstr>
      <vt:lpstr>13. 질의응답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 뱅킹 프로젝트 중간 발표</dc:title>
  <dc:creator>ParkTaeHyeon</dc:creator>
  <cp:lastModifiedBy>ParkTaeHyeon</cp:lastModifiedBy>
  <cp:revision>42</cp:revision>
  <dcterms:created xsi:type="dcterms:W3CDTF">2023-07-06T10:43:13Z</dcterms:created>
  <dcterms:modified xsi:type="dcterms:W3CDTF">2023-07-19T06:46:07Z</dcterms:modified>
</cp:coreProperties>
</file>